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3"/>
  </p:notesMasterIdLst>
  <p:sldIdLst>
    <p:sldId id="613" r:id="rId2"/>
    <p:sldId id="623" r:id="rId3"/>
    <p:sldId id="614" r:id="rId4"/>
    <p:sldId id="366" r:id="rId5"/>
    <p:sldId id="367" r:id="rId6"/>
    <p:sldId id="368" r:id="rId7"/>
    <p:sldId id="369" r:id="rId8"/>
    <p:sldId id="370" r:id="rId9"/>
    <p:sldId id="371" r:id="rId10"/>
    <p:sldId id="372" r:id="rId11"/>
    <p:sldId id="615" r:id="rId12"/>
    <p:sldId id="373" r:id="rId13"/>
    <p:sldId id="374" r:id="rId14"/>
    <p:sldId id="375" r:id="rId15"/>
    <p:sldId id="376" r:id="rId16"/>
    <p:sldId id="377" r:id="rId17"/>
    <p:sldId id="378" r:id="rId18"/>
    <p:sldId id="379" r:id="rId19"/>
    <p:sldId id="380" r:id="rId20"/>
    <p:sldId id="381" r:id="rId21"/>
    <p:sldId id="382" r:id="rId22"/>
    <p:sldId id="383" r:id="rId23"/>
    <p:sldId id="384" r:id="rId24"/>
    <p:sldId id="385" r:id="rId25"/>
    <p:sldId id="386" r:id="rId26"/>
    <p:sldId id="387" r:id="rId27"/>
    <p:sldId id="388" r:id="rId28"/>
    <p:sldId id="389" r:id="rId29"/>
    <p:sldId id="390" r:id="rId30"/>
    <p:sldId id="391" r:id="rId31"/>
    <p:sldId id="392" r:id="rId32"/>
    <p:sldId id="393" r:id="rId33"/>
    <p:sldId id="394" r:id="rId34"/>
    <p:sldId id="400" r:id="rId35"/>
    <p:sldId id="401" r:id="rId36"/>
    <p:sldId id="402" r:id="rId37"/>
    <p:sldId id="403" r:id="rId38"/>
    <p:sldId id="404" r:id="rId39"/>
    <p:sldId id="406" r:id="rId40"/>
    <p:sldId id="407" r:id="rId41"/>
    <p:sldId id="408" r:id="rId42"/>
    <p:sldId id="409" r:id="rId43"/>
    <p:sldId id="410" r:id="rId44"/>
    <p:sldId id="411" r:id="rId45"/>
    <p:sldId id="412" r:id="rId46"/>
    <p:sldId id="413" r:id="rId47"/>
    <p:sldId id="414" r:id="rId48"/>
    <p:sldId id="415" r:id="rId49"/>
    <p:sldId id="447" r:id="rId50"/>
    <p:sldId id="448" r:id="rId51"/>
    <p:sldId id="416" r:id="rId52"/>
    <p:sldId id="417" r:id="rId53"/>
    <p:sldId id="418" r:id="rId54"/>
    <p:sldId id="419" r:id="rId55"/>
    <p:sldId id="420" r:id="rId56"/>
    <p:sldId id="421" r:id="rId57"/>
    <p:sldId id="422" r:id="rId58"/>
    <p:sldId id="423" r:id="rId59"/>
    <p:sldId id="424" r:id="rId60"/>
    <p:sldId id="425" r:id="rId61"/>
    <p:sldId id="426" r:id="rId62"/>
    <p:sldId id="427" r:id="rId63"/>
    <p:sldId id="428" r:id="rId64"/>
    <p:sldId id="429" r:id="rId65"/>
    <p:sldId id="430" r:id="rId66"/>
    <p:sldId id="431" r:id="rId67"/>
    <p:sldId id="432" r:id="rId68"/>
    <p:sldId id="433" r:id="rId69"/>
    <p:sldId id="434" r:id="rId70"/>
    <p:sldId id="435" r:id="rId71"/>
    <p:sldId id="436" r:id="rId72"/>
    <p:sldId id="437" r:id="rId73"/>
    <p:sldId id="438" r:id="rId74"/>
    <p:sldId id="439" r:id="rId75"/>
    <p:sldId id="440" r:id="rId76"/>
    <p:sldId id="441" r:id="rId77"/>
    <p:sldId id="442" r:id="rId78"/>
    <p:sldId id="443" r:id="rId79"/>
    <p:sldId id="444" r:id="rId80"/>
    <p:sldId id="445" r:id="rId81"/>
    <p:sldId id="446" r:id="rId8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DDAE1"/>
    <a:srgbClr val="FFFFFF"/>
    <a:srgbClr val="D7E9ED"/>
    <a:srgbClr val="95C5CF"/>
    <a:srgbClr val="4A94A4"/>
    <a:srgbClr val="428592"/>
    <a:srgbClr val="26525B"/>
    <a:srgbClr val="000000"/>
    <a:srgbClr val="26525A"/>
    <a:srgbClr val="468D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900"/>
    <p:restoredTop sz="95606"/>
  </p:normalViewPr>
  <p:slideViewPr>
    <p:cSldViewPr snapToGrid="0">
      <p:cViewPr varScale="1">
        <p:scale>
          <a:sx n="125" d="100"/>
          <a:sy n="125" d="100"/>
        </p:scale>
        <p:origin x="1072" y="17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>
        <p:scale>
          <a:sx n="175" d="100"/>
          <a:sy n="175" d="100"/>
        </p:scale>
        <p:origin x="3392" y="-122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A546CD-0611-7545-8F55-072F0299D807}" type="datetimeFigureOut">
              <a:rPr lang="en-US" smtClean="0"/>
              <a:t>8/29/21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3A3637-B08E-7B43-A90A-62B08360F3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3746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A3637-B08E-7B43-A90A-62B08360F3F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8384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To sum up, </a:t>
            </a:r>
            <a:r>
              <a:rPr lang="en-US" dirty="0"/>
              <a:t>we have presented taskflow as a general-purpose parallel tasking tool. It introduces a simple, efficient, and transparent tasking model for C++ developers to quickly write parallel programs using minimal programming effort</a:t>
            </a:r>
            <a:r>
              <a:rPr lang="en-US" b="1" dirty="0"/>
              <a:t>. We also talked about the general idea </a:t>
            </a:r>
            <a:r>
              <a:rPr lang="en-US" dirty="0"/>
              <a:t>about our heterogeneous work-stealing executor and demonstrated its promising performance in large-scale ML and VLSI CAD workloads.</a:t>
            </a:r>
          </a:p>
          <a:p>
            <a:endParaRPr lang="en-US" dirty="0"/>
          </a:p>
          <a:p>
            <a:r>
              <a:rPr lang="en-US" b="1" dirty="0"/>
              <a:t>There are many excellent efforts from the C++ community on parallelism. </a:t>
            </a:r>
            <a:r>
              <a:rPr lang="en-US" dirty="0"/>
              <a:t>Taskflow is not to replace anyone but to complement the current state of the art and address their limitations on the task graph parallelism by leveraging the power of modern C++.</a:t>
            </a:r>
          </a:p>
          <a:p>
            <a:endParaRPr lang="en-US" dirty="0"/>
          </a:p>
          <a:p>
            <a:r>
              <a:rPr lang="en-US" b="1" dirty="0"/>
              <a:t>We are very open to collaboration. </a:t>
            </a:r>
            <a:r>
              <a:rPr lang="en-US" dirty="0"/>
              <a:t>We believe collaborative effort is the only way to make C++ amenable to parallel computing. Right now, we are based on </a:t>
            </a:r>
            <a:r>
              <a:rPr lang="en-US" dirty="0" err="1"/>
              <a:t>cuda</a:t>
            </a:r>
            <a:r>
              <a:rPr lang="en-US" dirty="0"/>
              <a:t> for GPU tasking, but we definitely want to integrate OpenCL, SYCL, DPC++, and so on. </a:t>
            </a:r>
            <a:r>
              <a:rPr lang="en-US" b="1" dirty="0"/>
              <a:t>We want to provide more higher level algorithms </a:t>
            </a:r>
            <a:r>
              <a:rPr lang="en-US" dirty="0"/>
              <a:t>on top of our task graph, like the thrust library, so developers can easily describe common parallel applications.</a:t>
            </a:r>
          </a:p>
          <a:p>
            <a:endParaRPr lang="en-US" b="1" dirty="0"/>
          </a:p>
          <a:p>
            <a:r>
              <a:rPr lang="en-US" b="1" dirty="0"/>
              <a:t>If you ever used Taskflow</a:t>
            </a:r>
            <a:r>
              <a:rPr lang="en-US" dirty="0"/>
              <a:t>, please let us know, and we want to learn from you and broaden real use cases.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A3637-B08E-7B43-A90A-62B08360F3F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282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445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443CD3F-423A-4303-BB8C-50F842691976}" type="slidenum">
              <a:rPr lang="en-CA" smtClean="0"/>
              <a:pPr>
                <a:defRPr/>
              </a:pPr>
              <a:t>12</a:t>
            </a:fld>
            <a:endParaRPr lang="en-CA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547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 txBox="1">
            <a:spLocks noGrp="1"/>
          </p:cNvSpPr>
          <p:nvPr/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</p:spPr>
        <p:txBody>
          <a:bodyPr anchor="b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fld id="{5EBED687-7D1A-47DD-B7C8-8B0692828254}" type="slidenum">
              <a:rPr lang="en-CA" sz="1200">
                <a:latin typeface="+mn-lt"/>
                <a:cs typeface="+mn-cs"/>
              </a:rPr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t>13</a:t>
            </a:fld>
            <a:endParaRPr lang="en-CA" sz="1200">
              <a:latin typeface="+mn-lt"/>
              <a:cs typeface="+mn-cs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64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 txBox="1">
            <a:spLocks noGrp="1"/>
          </p:cNvSpPr>
          <p:nvPr/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</p:spPr>
        <p:txBody>
          <a:bodyPr anchor="b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fld id="{B78AB224-2BA2-43E8-8134-19FBA76049B5}" type="slidenum">
              <a:rPr lang="en-CA" sz="1200">
                <a:latin typeface="+mn-lt"/>
                <a:cs typeface="+mn-cs"/>
              </a:rPr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t>14</a:t>
            </a:fld>
            <a:endParaRPr lang="en-CA" sz="1200">
              <a:latin typeface="+mn-lt"/>
              <a:cs typeface="+mn-cs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752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66D0F72-2B25-4BDE-94EF-7DCF27358DA6}" type="slidenum">
              <a:rPr lang="en-CA" smtClean="0"/>
              <a:pPr>
                <a:defRPr/>
              </a:pPr>
              <a:t>15</a:t>
            </a:fld>
            <a:endParaRPr lang="en-CA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854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 txBox="1">
            <a:spLocks noGrp="1"/>
          </p:cNvSpPr>
          <p:nvPr/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</p:spPr>
        <p:txBody>
          <a:bodyPr anchor="b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fld id="{EE9ED4DF-868C-44DB-8DB1-A4831F348A8C}" type="slidenum">
              <a:rPr lang="en-CA" sz="1200">
                <a:latin typeface="+mn-lt"/>
                <a:cs typeface="+mn-cs"/>
              </a:rPr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t>16</a:t>
            </a:fld>
            <a:endParaRPr lang="en-CA" sz="1200">
              <a:latin typeface="+mn-lt"/>
              <a:cs typeface="+mn-cs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957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488967F-DC70-46AB-A4B5-76011F4E55E7}" type="slidenum">
              <a:rPr lang="en-CA" smtClean="0"/>
              <a:pPr>
                <a:defRPr/>
              </a:pPr>
              <a:t>17</a:t>
            </a:fld>
            <a:endParaRPr lang="en-CA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059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20ED0BF-8FC8-44ED-A8B6-B697E0ED2C4C}" type="slidenum">
              <a:rPr lang="en-CA" smtClean="0"/>
              <a:pPr>
                <a:defRPr/>
              </a:pPr>
              <a:t>18</a:t>
            </a:fld>
            <a:endParaRPr lang="en-CA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16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972EBCA-5953-4903-A743-8CB9C33298E5}" type="slidenum">
              <a:rPr lang="en-CA" smtClean="0"/>
              <a:pPr>
                <a:defRPr/>
              </a:pPr>
              <a:t>19</a:t>
            </a:fld>
            <a:endParaRPr lang="en-CA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4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F7631C7-40AD-432C-A774-E143C176E283}" type="slidenum">
              <a:rPr lang="en-CA" smtClean="0"/>
              <a:pPr>
                <a:defRPr/>
              </a:pPr>
              <a:t>20</a:t>
            </a:fld>
            <a:endParaRPr lang="en-CA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A3637-B08E-7B43-A90A-62B08360F3F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36502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366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A1297BF-9A49-4609-A769-7F3E0E059515}" type="slidenum">
              <a:rPr lang="en-CA" smtClean="0"/>
              <a:pPr>
                <a:defRPr/>
              </a:pPr>
              <a:t>21</a:t>
            </a:fld>
            <a:endParaRPr lang="en-CA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469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5BCB152-B94B-4B9A-827A-5A4EBE3AA2BE}" type="slidenum">
              <a:rPr lang="en-CA" smtClean="0"/>
              <a:pPr>
                <a:defRPr/>
              </a:pPr>
              <a:t>22</a:t>
            </a:fld>
            <a:endParaRPr lang="en-CA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571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A0B25DC-FD9C-4D52-9C1C-62F8B648D245}" type="slidenum">
              <a:rPr lang="en-CA" smtClean="0"/>
              <a:pPr>
                <a:defRPr/>
              </a:pPr>
              <a:t>23</a:t>
            </a:fld>
            <a:endParaRPr lang="en-CA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673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B7AE8E7-B4FC-4F57-8584-B39994D3E528}" type="slidenum">
              <a:rPr lang="en-CA" smtClean="0"/>
              <a:pPr>
                <a:defRPr/>
              </a:pPr>
              <a:t>24</a:t>
            </a:fld>
            <a:endParaRPr lang="en-CA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77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6FA791A-A99B-498D-8DEF-21899288A095}" type="slidenum">
              <a:rPr lang="en-CA" smtClean="0"/>
              <a:pPr>
                <a:defRPr/>
              </a:pPr>
              <a:t>25</a:t>
            </a:fld>
            <a:endParaRPr lang="en-CA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878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D76D351-F492-4B67-A448-461AC3519ED5}" type="slidenum">
              <a:rPr lang="en-CA" smtClean="0"/>
              <a:pPr>
                <a:defRPr/>
              </a:pPr>
              <a:t>26</a:t>
            </a:fld>
            <a:endParaRPr lang="en-CA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98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16710D0-F01D-40A7-A7F2-D76065D8F3C2}" type="slidenum">
              <a:rPr lang="en-CA" smtClean="0"/>
              <a:pPr>
                <a:defRPr/>
              </a:pPr>
              <a:t>27</a:t>
            </a:fld>
            <a:endParaRPr lang="en-CA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083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5545870-9A4F-47D3-9587-0F3D78D6AF14}" type="slidenum">
              <a:rPr lang="en-CA" smtClean="0"/>
              <a:pPr>
                <a:defRPr/>
              </a:pPr>
              <a:t>28</a:t>
            </a:fld>
            <a:endParaRPr lang="en-CA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18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048E020-C695-4BCF-8754-490B7C988814}" type="slidenum">
              <a:rPr lang="en-CA" smtClean="0"/>
              <a:pPr>
                <a:defRPr/>
              </a:pPr>
              <a:t>29</a:t>
            </a:fld>
            <a:endParaRPr lang="en-CA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288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ED3ED54-87F0-456E-82A9-F18F20276368}" type="slidenum">
              <a:rPr lang="en-CA" smtClean="0"/>
              <a:pPr>
                <a:defRPr/>
              </a:pPr>
              <a:t>30</a:t>
            </a:fld>
            <a:endParaRPr lang="en-CA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728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D8A3378-BCC4-421F-B178-2B42437DA5F9}" type="slidenum">
              <a:rPr lang="en-CA" smtClean="0"/>
              <a:pPr>
                <a:defRPr/>
              </a:pPr>
              <a:t>4</a:t>
            </a:fld>
            <a:endParaRPr lang="en-CA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390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690E897-9956-40C1-932F-E4236216DE36}" type="slidenum">
              <a:rPr lang="en-CA" smtClean="0"/>
              <a:pPr>
                <a:defRPr/>
              </a:pPr>
              <a:t>31</a:t>
            </a:fld>
            <a:endParaRPr lang="en-CA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493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14E0D30-4123-488A-B1A0-BD39F32E8DDF}" type="slidenum">
              <a:rPr lang="en-CA" smtClean="0"/>
              <a:pPr>
                <a:defRPr/>
              </a:pPr>
              <a:t>32</a:t>
            </a:fld>
            <a:endParaRPr lang="en-CA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595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76637ED-C7CD-49BB-9794-F0FE78DEA080}" type="slidenum">
              <a:rPr lang="en-CA" smtClean="0"/>
              <a:pPr>
                <a:defRPr/>
              </a:pPr>
              <a:t>33</a:t>
            </a:fld>
            <a:endParaRPr lang="en-CA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20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71F3D9F-6E85-4599-B04E-C8D880C3F8D2}" type="slidenum">
              <a:rPr lang="en-CA" smtClean="0"/>
              <a:pPr>
                <a:defRPr/>
              </a:pPr>
              <a:t>34</a:t>
            </a:fld>
            <a:endParaRPr lang="en-CA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2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8EB5CC2-8521-45E6-85DB-061DBB3F5FB3}" type="slidenum">
              <a:rPr lang="en-CA" smtClean="0"/>
              <a:pPr>
                <a:defRPr/>
              </a:pPr>
              <a:t>35</a:t>
            </a:fld>
            <a:endParaRPr lang="en-CA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414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6747837-1D43-4FDC-8F69-C816D28E2039}" type="slidenum">
              <a:rPr lang="en-CA" smtClean="0"/>
              <a:pPr>
                <a:defRPr/>
              </a:pPr>
              <a:t>36</a:t>
            </a:fld>
            <a:endParaRPr lang="en-CA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517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B732CC8-0BF6-4035-83FD-640F664183AE}" type="slidenum">
              <a:rPr lang="en-CA" smtClean="0"/>
              <a:pPr>
                <a:defRPr/>
              </a:pPr>
              <a:t>37</a:t>
            </a:fld>
            <a:endParaRPr lang="en-CA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619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D7A9CBA-72D1-44E0-8738-CD90485018E6}" type="slidenum">
              <a:rPr lang="en-CA" smtClean="0"/>
              <a:pPr>
                <a:defRPr/>
              </a:pPr>
              <a:t>38</a:t>
            </a:fld>
            <a:endParaRPr lang="en-CA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824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9B4A36A-1B6B-4C3D-AB6E-44D2A4CB5275}" type="slidenum">
              <a:rPr lang="en-CA" smtClean="0"/>
              <a:pPr>
                <a:defRPr/>
              </a:pPr>
              <a:t>39</a:t>
            </a:fld>
            <a:endParaRPr lang="en-CA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926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BD5052-151A-4F37-B032-3F26C7AD42FA}" type="slidenum">
              <a:rPr lang="en-CA" smtClean="0"/>
              <a:pPr>
                <a:defRPr/>
              </a:pPr>
              <a:t>40</a:t>
            </a:fld>
            <a:endParaRPr lang="en-CA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830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39E2CF0-5489-4BEE-BF21-BC9C9C025E8D}" type="slidenum">
              <a:rPr lang="en-CA" smtClean="0"/>
              <a:pPr>
                <a:defRPr/>
              </a:pPr>
              <a:t>5</a:t>
            </a:fld>
            <a:endParaRPr lang="en-CA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029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0DBAA9B-F7BD-413C-8CDB-55354AAA9138}" type="slidenum">
              <a:rPr lang="en-CA" smtClean="0"/>
              <a:pPr>
                <a:defRPr/>
              </a:pPr>
              <a:t>41</a:t>
            </a:fld>
            <a:endParaRPr lang="en-CA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131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CF13970-847C-4546-A5C4-A7D0973019C2}" type="slidenum">
              <a:rPr lang="en-CA" smtClean="0"/>
              <a:pPr>
                <a:defRPr/>
              </a:pPr>
              <a:t>42</a:t>
            </a:fld>
            <a:endParaRPr lang="en-CA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233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657B513-9D93-403F-95B4-A6F88A816976}" type="slidenum">
              <a:rPr lang="en-CA" smtClean="0"/>
              <a:pPr>
                <a:defRPr/>
              </a:pPr>
              <a:t>43</a:t>
            </a:fld>
            <a:endParaRPr lang="en-CA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C9F2056-73E5-4B13-B725-78BB40D3ED92}" type="slidenum">
              <a:rPr lang="en-CA" smtClean="0"/>
              <a:pPr>
                <a:defRPr/>
              </a:pPr>
              <a:t>44</a:t>
            </a:fld>
            <a:endParaRPr lang="en-CA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438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771F556-5561-406A-9145-BDC468CAAE29}" type="slidenum">
              <a:rPr lang="en-CA" smtClean="0"/>
              <a:pPr>
                <a:defRPr/>
              </a:pPr>
              <a:t>45</a:t>
            </a:fld>
            <a:endParaRPr lang="en-CA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54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384D171-AA68-4E7C-9B66-E0BC44982B58}" type="slidenum">
              <a:rPr lang="en-CA" smtClean="0"/>
              <a:pPr>
                <a:defRPr/>
              </a:pPr>
              <a:t>46</a:t>
            </a:fld>
            <a:endParaRPr lang="en-CA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643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DDBD774-259B-490D-924E-0455E243BED9}" type="slidenum">
              <a:rPr lang="en-CA" smtClean="0"/>
              <a:pPr>
                <a:defRPr/>
              </a:pPr>
              <a:t>47</a:t>
            </a:fld>
            <a:endParaRPr lang="en-CA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74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2D36679-0222-490B-90E4-FEE21F54F6C5}" type="slidenum">
              <a:rPr lang="en-CA" smtClean="0"/>
              <a:pPr>
                <a:defRPr/>
              </a:pPr>
              <a:t>48</a:t>
            </a:fld>
            <a:endParaRPr lang="en-CA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74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2D36679-0222-490B-90E4-FEE21F54F6C5}" type="slidenum">
              <a:rPr lang="en-CA" smtClean="0"/>
              <a:pPr>
                <a:defRPr/>
              </a:pPr>
              <a:t>49</a:t>
            </a:fld>
            <a:endParaRPr lang="en-CA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74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2D36679-0222-490B-90E4-FEE21F54F6C5}" type="slidenum">
              <a:rPr lang="en-CA" smtClean="0"/>
              <a:pPr>
                <a:defRPr/>
              </a:pPr>
              <a:t>50</a:t>
            </a:fld>
            <a:endParaRPr lang="en-CA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933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F5D215C-700A-4636-B23E-148850574FF4}" type="slidenum">
              <a:rPr lang="en-CA" smtClean="0"/>
              <a:pPr>
                <a:defRPr/>
              </a:pPr>
              <a:t>6</a:t>
            </a:fld>
            <a:endParaRPr lang="en-CA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848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3AAE57B-72AA-4108-9757-89C13CEF15CB}" type="slidenum">
              <a:rPr lang="en-CA" smtClean="0"/>
              <a:pPr>
                <a:defRPr/>
              </a:pPr>
              <a:t>51</a:t>
            </a:fld>
            <a:endParaRPr lang="en-CA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950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36E6B75-E973-4256-8786-1082E22C8702}" type="slidenum">
              <a:rPr lang="en-CA" smtClean="0"/>
              <a:pPr>
                <a:defRPr/>
              </a:pPr>
              <a:t>52</a:t>
            </a:fld>
            <a:endParaRPr lang="en-CA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053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11A8F17-445A-4401-89A9-399200D6FC03}" type="slidenum">
              <a:rPr lang="en-CA" smtClean="0"/>
              <a:pPr>
                <a:defRPr/>
              </a:pPr>
              <a:t>53</a:t>
            </a:fld>
            <a:endParaRPr lang="en-CA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155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037ED5C-5C9F-42AF-A751-92681CF28A30}" type="slidenum">
              <a:rPr lang="en-CA" smtClean="0"/>
              <a:pPr>
                <a:defRPr/>
              </a:pPr>
              <a:t>54</a:t>
            </a:fld>
            <a:endParaRPr lang="en-CA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257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F793C44-A174-4FFF-B7CD-AABA0E5793CC}" type="slidenum">
              <a:rPr lang="en-CA" smtClean="0"/>
              <a:pPr>
                <a:defRPr/>
              </a:pPr>
              <a:t>55</a:t>
            </a:fld>
            <a:endParaRPr lang="en-CA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0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278D783-BB4E-4A4D-B465-B870FBE4A7CD}" type="slidenum">
              <a:rPr lang="en-CA" smtClean="0"/>
              <a:pPr>
                <a:defRPr/>
              </a:pPr>
              <a:t>56</a:t>
            </a:fld>
            <a:endParaRPr lang="en-CA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462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0254D87-44CB-40B6-93BA-6E580F757A90}" type="slidenum">
              <a:rPr lang="en-CA" smtClean="0"/>
              <a:pPr>
                <a:defRPr/>
              </a:pPr>
              <a:t>57</a:t>
            </a:fld>
            <a:endParaRPr lang="en-CA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565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D7CE282-F1EE-4F92-B63A-54D6C4E8E1C4}" type="slidenum">
              <a:rPr lang="en-CA" smtClean="0"/>
              <a:pPr>
                <a:defRPr/>
              </a:pPr>
              <a:t>58</a:t>
            </a:fld>
            <a:endParaRPr lang="en-CA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667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BA17104-BD0B-4C33-9E0B-4650F4F2BBC5}" type="slidenum">
              <a:rPr lang="en-CA" smtClean="0"/>
              <a:pPr>
                <a:defRPr/>
              </a:pPr>
              <a:t>59</a:t>
            </a:fld>
            <a:endParaRPr lang="en-CA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76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8217DDB-0583-4B05-B868-E90FBA0A425A}" type="slidenum">
              <a:rPr lang="en-CA" smtClean="0"/>
              <a:pPr>
                <a:defRPr/>
              </a:pPr>
              <a:t>60</a:t>
            </a:fld>
            <a:endParaRPr lang="en-CA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035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23EF1CF-2DB7-4D86-9DA7-DC01AA83EC2A}" type="slidenum">
              <a:rPr lang="en-CA" smtClean="0"/>
              <a:pPr>
                <a:defRPr/>
              </a:pPr>
              <a:t>7</a:t>
            </a:fld>
            <a:endParaRPr lang="en-CA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872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7B4107A-E609-4467-94F2-F814C8F07A88}" type="slidenum">
              <a:rPr lang="en-CA" smtClean="0"/>
              <a:pPr>
                <a:defRPr/>
              </a:pPr>
              <a:t>61</a:t>
            </a:fld>
            <a:endParaRPr lang="en-CA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974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8EF0438-FEC1-40B5-A22C-256B08B376DC}" type="slidenum">
              <a:rPr lang="en-CA" smtClean="0"/>
              <a:pPr>
                <a:defRPr/>
              </a:pPr>
              <a:t>62</a:t>
            </a:fld>
            <a:endParaRPr lang="en-CA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077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BB75142-11ED-4837-A980-0D78E5F8F9A5}" type="slidenum">
              <a:rPr lang="en-CA" smtClean="0"/>
              <a:pPr>
                <a:defRPr/>
              </a:pPr>
              <a:t>63</a:t>
            </a:fld>
            <a:endParaRPr lang="en-CA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179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23773A6-9612-4415-8485-C02A104B25F1}" type="slidenum">
              <a:rPr lang="en-CA" smtClean="0"/>
              <a:pPr>
                <a:defRPr/>
              </a:pPr>
              <a:t>64</a:t>
            </a:fld>
            <a:endParaRPr lang="en-CA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28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170CA10-95B9-44A3-B4B7-257CDC31347C}" type="slidenum">
              <a:rPr lang="en-CA" smtClean="0"/>
              <a:pPr>
                <a:defRPr/>
              </a:pPr>
              <a:t>65</a:t>
            </a:fld>
            <a:endParaRPr lang="en-CA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384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A86463D-5636-4010-8BCD-58ED87844C5C}" type="slidenum">
              <a:rPr lang="en-CA" smtClean="0"/>
              <a:pPr>
                <a:defRPr/>
              </a:pPr>
              <a:t>66</a:t>
            </a:fld>
            <a:endParaRPr lang="en-CA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486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BF33849-FF83-42FC-9389-6DBE8DF83BA4}" type="slidenum">
              <a:rPr lang="en-CA" smtClean="0"/>
              <a:pPr>
                <a:defRPr/>
              </a:pPr>
              <a:t>67</a:t>
            </a:fld>
            <a:endParaRPr lang="en-CA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589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A5F2449-D8A1-4DD9-800E-A7E1D2A9A410}" type="slidenum">
              <a:rPr lang="en-CA" smtClean="0"/>
              <a:pPr>
                <a:defRPr/>
              </a:pPr>
              <a:t>68</a:t>
            </a:fld>
            <a:endParaRPr lang="en-CA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691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629CCF0-B0A9-4903-A732-ABBD67D73C8B}" type="slidenum">
              <a:rPr lang="en-CA" smtClean="0"/>
              <a:pPr>
                <a:defRPr/>
              </a:pPr>
              <a:t>69</a:t>
            </a:fld>
            <a:endParaRPr lang="en-CA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793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F5C6B53-9802-432F-8707-83B3B376FD3B}" type="slidenum">
              <a:rPr lang="en-CA" smtClean="0"/>
              <a:pPr>
                <a:defRPr/>
              </a:pPr>
              <a:t>70</a:t>
            </a:fld>
            <a:endParaRPr lang="en-CA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137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E78CF68-D791-4D88-8715-4C6F52820686}" type="slidenum">
              <a:rPr lang="en-CA" smtClean="0"/>
              <a:pPr>
                <a:defRPr/>
              </a:pPr>
              <a:t>8</a:t>
            </a:fld>
            <a:endParaRPr lang="en-CA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89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C9F6A15-EA61-4A86-AA84-6FBF9183A32D}" type="slidenum">
              <a:rPr lang="en-CA" smtClean="0"/>
              <a:pPr>
                <a:defRPr/>
              </a:pPr>
              <a:t>71</a:t>
            </a:fld>
            <a:endParaRPr lang="en-CA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998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6B7A74D-4115-43B7-A448-49C302E8B70B}" type="slidenum">
              <a:rPr lang="en-CA" smtClean="0"/>
              <a:pPr>
                <a:defRPr/>
              </a:pPr>
              <a:t>72</a:t>
            </a:fld>
            <a:endParaRPr lang="en-CA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10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4A3C3E6-E9BC-451E-834A-1C00978F803D}" type="slidenum">
              <a:rPr lang="en-CA" smtClean="0"/>
              <a:pPr>
                <a:defRPr/>
              </a:pPr>
              <a:t>73</a:t>
            </a:fld>
            <a:endParaRPr lang="en-CA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203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CCB4D2A-4D4C-41FC-B449-9A971DBAF169}" type="slidenum">
              <a:rPr lang="en-CA" smtClean="0"/>
              <a:pPr>
                <a:defRPr/>
              </a:pPr>
              <a:t>74</a:t>
            </a:fld>
            <a:endParaRPr lang="en-CA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30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7BCD20B-E759-4330-ABB2-F9872D363A9B}" type="slidenum">
              <a:rPr lang="en-CA" smtClean="0"/>
              <a:pPr>
                <a:defRPr/>
              </a:pPr>
              <a:t>75</a:t>
            </a:fld>
            <a:endParaRPr lang="en-CA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08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9DC47D0-1A81-4DD7-B83E-922F06FA4A8A}" type="slidenum">
              <a:rPr lang="en-CA" smtClean="0"/>
              <a:pPr>
                <a:defRPr/>
              </a:pPr>
              <a:t>76</a:t>
            </a:fld>
            <a:endParaRPr lang="en-CA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510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40EBB35-718A-4DC3-98A2-1C2BE1F0FB5B}" type="slidenum">
              <a:rPr lang="en-CA" smtClean="0"/>
              <a:pPr>
                <a:defRPr/>
              </a:pPr>
              <a:t>77</a:t>
            </a:fld>
            <a:endParaRPr lang="en-CA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613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95C95C7-801B-4AB8-8CAF-7E813825A282}" type="slidenum">
              <a:rPr lang="en-CA" smtClean="0"/>
              <a:pPr>
                <a:defRPr/>
              </a:pPr>
              <a:t>78</a:t>
            </a:fld>
            <a:endParaRPr lang="en-CA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715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1E4125F-1196-4E96-A34A-1137F0687914}" type="slidenum">
              <a:rPr lang="en-CA" smtClean="0"/>
              <a:pPr>
                <a:defRPr/>
              </a:pPr>
              <a:t>80</a:t>
            </a:fld>
            <a:endParaRPr lang="en-CA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817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46D429D-3046-45BF-867F-105DBB9D2507}" type="slidenum">
              <a:rPr lang="en-CA" smtClean="0"/>
              <a:pPr>
                <a:defRPr/>
              </a:pPr>
              <a:t>81</a:t>
            </a:fld>
            <a:endParaRPr lang="en-CA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0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396D48E-FCA8-4683-BBA4-DCA9D47E08C9}" type="slidenum">
              <a:rPr lang="en-CA" smtClean="0"/>
              <a:pPr>
                <a:defRPr/>
              </a:pPr>
              <a:t>9</a:t>
            </a:fld>
            <a:endParaRPr lang="en-CA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342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42C4480-4504-4FFF-A3AA-DCFE584B78FD}" type="slidenum">
              <a:rPr lang="en-CA" smtClean="0"/>
              <a:pPr>
                <a:defRPr/>
              </a:pPr>
              <a:t>10</a:t>
            </a:fld>
            <a:endParaRPr lang="en-CA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7B3C9-7587-400B-9089-7D6809A8EF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9490DD-AF35-4587-B9D1-45880B35A2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577CEA-0F08-414B-85DA-AD475AA6C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369C-CB3F-4260-86E8-FD3F54C73225}" type="datetimeFigureOut">
              <a:rPr lang="en-US" smtClean="0"/>
              <a:t>8/29/21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43E4A9-EA34-4567-B147-19B31A8516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1FBDAB-5AE3-464F-850D-FA7CF8C03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A9A9877-0EC0-6B43-881F-20D3F586DF5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33026" b="22635"/>
          <a:stretch/>
        </p:blipFill>
        <p:spPr>
          <a:xfrm>
            <a:off x="0" y="4470400"/>
            <a:ext cx="12192000" cy="238760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2922828-6DB3-BB47-A5D5-D16685AE1266}"/>
              </a:ext>
            </a:extLst>
          </p:cNvPr>
          <p:cNvCxnSpPr>
            <a:cxnSpLocks/>
          </p:cNvCxnSpPr>
          <p:nvPr userDrawn="1"/>
        </p:nvCxnSpPr>
        <p:spPr>
          <a:xfrm>
            <a:off x="1524000" y="2496618"/>
            <a:ext cx="9144000" cy="0"/>
          </a:xfrm>
          <a:prstGeom prst="line">
            <a:avLst/>
          </a:prstGeom>
          <a:ln w="254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17751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A6B3B-2EE8-413C-AEA9-00A7F5B04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7D52A2-4981-453B-8E40-3889973814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696B23-F8EC-4AF7-860F-1B81BEA007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369C-CB3F-4260-86E8-FD3F54C73225}" type="datetimeFigureOut">
              <a:rPr lang="en-US" smtClean="0"/>
              <a:t>8/29/21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451F13-26D7-4F75-A69F-318D380897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451EE4-67A6-4519-A097-EBE2D9EE8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8880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52BCC41-7250-4AB4-B8F3-B870458CF3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A9BD655-0285-45AF-B586-88C5C117D4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37C908-D48E-477D-BD83-D17831A8B2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369C-CB3F-4260-86E8-FD3F54C73225}" type="datetimeFigureOut">
              <a:rPr lang="en-US" smtClean="0"/>
              <a:t>8/29/21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1E4267-80A7-4BD6-9D8A-3B8E0D015B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702BE3-BAA5-4467-A768-40AA633BC6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3535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E4AD06-00F0-4163-B5B0-388C5E999D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0350"/>
            <a:ext cx="10515600" cy="1006475"/>
          </a:xfrm>
        </p:spPr>
        <p:txBody>
          <a:bodyPr>
            <a:normAutofit/>
          </a:bodyPr>
          <a:lstStyle>
            <a:lvl1pPr>
              <a:defRPr sz="40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D51320-718B-4A8C-BCD6-5C636262C4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6849"/>
            <a:ext cx="10515600" cy="4710113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41ED62-8EC8-4837-8D9D-83B8B2163E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369C-CB3F-4260-86E8-FD3F54C73225}" type="datetimeFigureOut">
              <a:rPr lang="en-US" smtClean="0"/>
              <a:t>8/29/21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F6C281-F3EB-4689-82AE-7DF691AEEC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F9F5B2-7E66-4A6D-B7E7-BDCF7CB89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master_bluesidebar.eps">
            <a:extLst>
              <a:ext uri="{FF2B5EF4-FFF2-40B4-BE49-F238E27FC236}">
                <a16:creationId xmlns:a16="http://schemas.microsoft.com/office/drawing/2014/main" id="{C67F982E-175C-854E-AE44-6563B602662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7400"/>
            <a:ext cx="101600" cy="1041400"/>
          </a:xfrm>
          <a:prstGeom prst="rect">
            <a:avLst/>
          </a:prstGeom>
        </p:spPr>
      </p:pic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370945F8-FA5E-BD4C-B85E-079CF68BD320}"/>
              </a:ext>
            </a:extLst>
          </p:cNvPr>
          <p:cNvCxnSpPr>
            <a:cxnSpLocks/>
          </p:cNvCxnSpPr>
          <p:nvPr userDrawn="1"/>
        </p:nvCxnSpPr>
        <p:spPr>
          <a:xfrm>
            <a:off x="838200" y="1237457"/>
            <a:ext cx="10515600" cy="0"/>
          </a:xfrm>
          <a:prstGeom prst="line">
            <a:avLst/>
          </a:prstGeom>
          <a:ln w="38100">
            <a:solidFill>
              <a:schemeClr val="accent5">
                <a:alpha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97418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570B6B-A3DD-445F-B3AD-713250EF5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F6F9CC-3B71-43C8-9C61-1625ECC20D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6DE658-772C-4C1A-9320-5ADBBF2457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369C-CB3F-4260-86E8-FD3F54C73225}" type="datetimeFigureOut">
              <a:rPr lang="en-US" smtClean="0"/>
              <a:t>8/29/21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7087A3-385C-4E4C-BE8D-86A29799B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A6E31D-5A28-412B-A42B-151E38583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9133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C80881-F277-4A4F-99FC-BB81FC79E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4FE642-6C27-43DA-8F2A-AA0DE0379D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4E5B62-6FF7-4867-8A4B-DA2245A457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D40964-CEB0-41E0-938F-45F795FB06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369C-CB3F-4260-86E8-FD3F54C73225}" type="datetimeFigureOut">
              <a:rPr lang="en-US" smtClean="0"/>
              <a:t>8/29/21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8AE6C7-DC66-45B7-8C47-539EE759D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4C33A2-1CB9-4FA0-A57F-A2C6B21FF9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6554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4FA06-9A5E-4F69-BB47-F6F782F22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C07E60-BF84-4F02-B48F-E472526464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E77017-E975-4C86-A998-CBE8BA8D6D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7E6722-AA3A-4DA3-8B7E-7E14613639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7BACFAF-81EB-4E48-A140-B998C5B26AE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4466816-E31F-4CFF-9425-5A2DF34DBC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369C-CB3F-4260-86E8-FD3F54C73225}" type="datetimeFigureOut">
              <a:rPr lang="en-US" smtClean="0"/>
              <a:t>8/29/21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7F569C1-09A8-44CF-BF37-8438D2483E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7C1EEC0-A903-44CA-A137-A025A64C7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8641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C41E3D-53FE-4E14-911B-1FD1767F3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4DB257E-1EF7-47FA-AFDF-02522B4121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369C-CB3F-4260-86E8-FD3F54C73225}" type="datetimeFigureOut">
              <a:rPr lang="en-US" smtClean="0"/>
              <a:t>8/29/21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5EC39A-33A7-44F0-BB90-58D79BE132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8F787F-858B-48DE-B005-40B2D6685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0227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C413D3A-3C17-493D-9D6B-38590483B9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369C-CB3F-4260-86E8-FD3F54C73225}" type="datetimeFigureOut">
              <a:rPr lang="en-US" smtClean="0"/>
              <a:t>8/29/21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CEC6B2-EFEF-4325-9347-421330B6A3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44B540-2BFA-4DB0-B445-01FA7785F4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6269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AEF9B-1E8A-4145-BD80-65C32FCD71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E91F1F-DE67-4D48-AAEF-F072616658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779707-49DB-4FFA-9EE0-7D506E0DE3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974BF2-494E-47DC-9EA2-57BD686D97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369C-CB3F-4260-86E8-FD3F54C73225}" type="datetimeFigureOut">
              <a:rPr lang="en-US" smtClean="0"/>
              <a:t>8/29/21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0D2759-2D89-447E-A96D-AC14817941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9E77C4-09CB-42A0-B7FF-689DF1176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0641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8A3526-62C5-4413-BA99-66C2973444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3791C0C-975F-4D26-9315-CBAF7FEF7E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505C5D-FAAB-4342-BB7F-4A04A914F0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9552DD-2F27-47AC-951B-A6EA84CD9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369C-CB3F-4260-86E8-FD3F54C73225}" type="datetimeFigureOut">
              <a:rPr lang="en-US" smtClean="0"/>
              <a:t>8/29/21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DEDCFE-FA9C-4188-AAC4-FBBCA9C608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0AD5D0-9FF2-4617-A44F-64927DDBF2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1904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D0C16CA-149A-4554-A7AC-6378DFDBA3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8925"/>
            <a:ext cx="10515600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CD363A-813E-4BB3-889B-1C499FDAA5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400179"/>
            <a:ext cx="10515600" cy="4776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EBF87A-DE19-4D5C-9AE2-525B279B13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CA369C-CB3F-4260-86E8-FD3F54C73225}" type="datetimeFigureOut">
              <a:rPr lang="en-US" smtClean="0"/>
              <a:t>8/29/21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780B64-0FEF-47A9-B912-97DDB82F3F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5C032B-1D13-4647-9C70-987EDB3CB7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3768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nlinegdb.com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7D026E-7F51-6F43-8EE2-36F321A346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3925" y="608013"/>
            <a:ext cx="10401300" cy="1573212"/>
          </a:xfrm>
        </p:spPr>
        <p:txBody>
          <a:bodyPr anchor="ctr">
            <a:noAutofit/>
          </a:bodyPr>
          <a:lstStyle/>
          <a:p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CS 2420: C++ Crash Courses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189274-9BB6-0B4C-9E6B-40385AF91C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780507"/>
            <a:ext cx="9144000" cy="1655762"/>
          </a:xfrm>
        </p:spPr>
        <p:txBody>
          <a:bodyPr>
            <a:normAutofit/>
          </a:bodyPr>
          <a:lstStyle/>
          <a:p>
            <a:r>
              <a:rPr lang="en-US" sz="2600" dirty="0"/>
              <a:t>Dr. Tsung-Wei (TW) Huang</a:t>
            </a:r>
          </a:p>
          <a:p>
            <a:r>
              <a:rPr lang="en-US" sz="2600" dirty="0"/>
              <a:t>Department of Electrical and Computer Engineering</a:t>
            </a:r>
          </a:p>
          <a:p>
            <a:r>
              <a:rPr lang="en-US" sz="2600" dirty="0"/>
              <a:t>University of Utah, Salt Lake City, UT</a:t>
            </a:r>
          </a:p>
          <a:p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5839189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The C++ Preprocessor</a:t>
            </a:r>
          </a:p>
        </p:txBody>
      </p:sp>
      <p:pic>
        <p:nvPicPr>
          <p:cNvPr id="14339" name="Picture 4" descr="prepr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1088" y="1412876"/>
            <a:ext cx="6769100" cy="4822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591461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FCFEFF-256D-A647-BD36-60B057BFD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Problem of Preprocessor?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2649A7E0-6AD7-3344-AA2F-4C7934424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E77BC79-9480-1042-96E1-82B94DA0811E}" type="slidenum">
              <a:rPr lang="en-US" smtClean="0"/>
              <a:t>11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B12326D-ADF6-FA4E-B9C6-71928B645E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more headers you include, the longer the compile time …</a:t>
            </a:r>
          </a:p>
        </p:txBody>
      </p:sp>
      <p:pic>
        <p:nvPicPr>
          <p:cNvPr id="2050" name="Picture 2" descr="Amazon.com: Smiling Happy Slow Tortoise Turtle Cartoon Truck Car Bumper  Sticker Vinyl Decal 5&amp;quot; : Automotive">
            <a:extLst>
              <a:ext uri="{FF2B5EF4-FFF2-40B4-BE49-F238E27FC236}">
                <a16:creationId xmlns:a16="http://schemas.microsoft.com/office/drawing/2014/main" id="{7509F97D-65C0-5B45-A36A-C5DA3CCFDF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4393" y="2498773"/>
            <a:ext cx="5424488" cy="3428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34399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Libraries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You will write your code in a file such as </a:t>
            </a:r>
            <a:r>
              <a:rPr lang="en-US" dirty="0" err="1">
                <a:latin typeface="Consolas" pitchFamily="49" charset="0"/>
                <a:cs typeface="Arial" charset="0"/>
              </a:rPr>
              <a:t>Single_list.h</a:t>
            </a:r>
            <a:r>
              <a:rPr lang="en-US" dirty="0">
                <a:latin typeface="Arial" charset="0"/>
                <a:cs typeface="Arial" charset="0"/>
              </a:rPr>
              <a:t> where you will implement a data structure</a:t>
            </a:r>
          </a:p>
          <a:p>
            <a:pPr>
              <a:buFont typeface="Arial" charset="0"/>
              <a:buNone/>
            </a:pPr>
            <a:endParaRPr lang="en-US" dirty="0">
              <a:latin typeface="Arial" charset="0"/>
              <a:cs typeface="Arial" charset="0"/>
            </a:endParaRPr>
          </a:p>
          <a:p>
            <a:r>
              <a:rPr lang="en-US" dirty="0">
                <a:latin typeface="Arial" charset="0"/>
                <a:cs typeface="Arial" charset="0"/>
              </a:rPr>
              <a:t>This file will be included in our tester file </a:t>
            </a:r>
            <a:r>
              <a:rPr lang="en-US" dirty="0" err="1">
                <a:latin typeface="Consolas" pitchFamily="49" charset="0"/>
                <a:cs typeface="Arial" charset="0"/>
              </a:rPr>
              <a:t>Single_list_tester.h</a:t>
            </a:r>
            <a:r>
              <a:rPr lang="en-US" dirty="0">
                <a:latin typeface="Arial" charset="0"/>
                <a:cs typeface="Arial" charset="0"/>
              </a:rPr>
              <a:t> with a statement such as:</a:t>
            </a:r>
          </a:p>
          <a:p>
            <a:pPr>
              <a:buFont typeface="Arial" charset="0"/>
              <a:buNone/>
            </a:pPr>
            <a:r>
              <a:rPr lang="en-US" dirty="0">
                <a:latin typeface="Arial" charset="0"/>
                <a:cs typeface="Arial" charset="0"/>
              </a:rPr>
              <a:t>		</a:t>
            </a:r>
            <a:r>
              <a:rPr lang="en-US" dirty="0">
                <a:latin typeface="Consolas" pitchFamily="49" charset="0"/>
                <a:cs typeface="Arial" charset="0"/>
              </a:rPr>
              <a:t>#include "</a:t>
            </a:r>
            <a:r>
              <a:rPr lang="en-US" dirty="0" err="1">
                <a:latin typeface="Consolas" pitchFamily="49" charset="0"/>
                <a:cs typeface="Arial" charset="0"/>
              </a:rPr>
              <a:t>Single_list.h</a:t>
            </a:r>
            <a:r>
              <a:rPr lang="en-US" dirty="0">
                <a:latin typeface="Consolas" pitchFamily="49" charset="0"/>
                <a:cs typeface="Arial" charset="0"/>
              </a:rPr>
              <a:t>"</a:t>
            </a:r>
          </a:p>
          <a:p>
            <a:pPr>
              <a:buFont typeface="Arial" charset="0"/>
              <a:buNone/>
            </a:pPr>
            <a:endParaRPr lang="en-US" dirty="0">
              <a:latin typeface="Arial" charset="0"/>
              <a:cs typeface="Arial" charset="0"/>
            </a:endParaRPr>
          </a:p>
          <a:p>
            <a:r>
              <a:rPr lang="en-US" dirty="0">
                <a:latin typeface="Arial" charset="0"/>
                <a:cs typeface="Arial" charset="0"/>
              </a:rPr>
              <a:t>The file </a:t>
            </a:r>
            <a:r>
              <a:rPr lang="en-US" dirty="0" err="1">
                <a:latin typeface="Consolas" pitchFamily="49" charset="0"/>
                <a:cs typeface="Consolas" pitchFamily="49" charset="0"/>
              </a:rPr>
              <a:t>Single_list_int_driver.cpp</a:t>
            </a:r>
            <a:r>
              <a:rPr lang="en-US" dirty="0">
                <a:latin typeface="Arial" charset="0"/>
                <a:cs typeface="Arial" charset="0"/>
              </a:rPr>
              <a:t> then includes the tester file:</a:t>
            </a:r>
          </a:p>
          <a:p>
            <a:pPr>
              <a:buFont typeface="Arial" charset="0"/>
              <a:buNone/>
            </a:pPr>
            <a:r>
              <a:rPr lang="en-US" dirty="0">
                <a:latin typeface="Arial" charset="0"/>
                <a:cs typeface="Arial" charset="0"/>
              </a:rPr>
              <a:t>		</a:t>
            </a:r>
            <a:r>
              <a:rPr lang="en-US" dirty="0">
                <a:latin typeface="Consolas" pitchFamily="49" charset="0"/>
                <a:cs typeface="Arial" charset="0"/>
              </a:rPr>
              <a:t>#include "</a:t>
            </a:r>
            <a:r>
              <a:rPr lang="en-US" dirty="0" err="1">
                <a:latin typeface="Consolas" pitchFamily="49" charset="0"/>
                <a:cs typeface="Arial" charset="0"/>
              </a:rPr>
              <a:t>Single_list_tester.h</a:t>
            </a:r>
            <a:r>
              <a:rPr lang="en-US" dirty="0">
                <a:latin typeface="Consolas" pitchFamily="49" charset="0"/>
                <a:cs typeface="Arial" charset="0"/>
              </a:rPr>
              <a:t>"</a:t>
            </a:r>
          </a:p>
          <a:p>
            <a:pPr>
              <a:buFont typeface="Arial" charset="0"/>
              <a:buNone/>
            </a:pPr>
            <a:endParaRPr lang="en-US" dirty="0">
              <a:latin typeface="Consolas" pitchFamily="49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05075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b="1" dirty="0">
                <a:latin typeface="Arial" charset="0"/>
                <a:cs typeface="Arial" charset="0"/>
              </a:rPr>
              <a:t>Libraries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You will note the difference:</a:t>
            </a:r>
          </a:p>
          <a:p>
            <a:pPr>
              <a:buFont typeface="Arial" charset="0"/>
              <a:buNone/>
            </a:pPr>
            <a:r>
              <a:rPr lang="en-US" dirty="0">
                <a:latin typeface="Consolas" pitchFamily="49" charset="0"/>
                <a:cs typeface="Arial" charset="0"/>
              </a:rPr>
              <a:t>		#include &lt;iostream&gt;</a:t>
            </a:r>
          </a:p>
          <a:p>
            <a:pPr>
              <a:buFont typeface="Arial" charset="0"/>
              <a:buNone/>
            </a:pPr>
            <a:r>
              <a:rPr lang="en-US" dirty="0">
                <a:latin typeface="Consolas" pitchFamily="49" charset="0"/>
                <a:cs typeface="Arial" charset="0"/>
              </a:rPr>
              <a:t>		#include "</a:t>
            </a:r>
            <a:r>
              <a:rPr lang="en-US" dirty="0" err="1">
                <a:latin typeface="Consolas" pitchFamily="49" charset="0"/>
                <a:cs typeface="Arial" charset="0"/>
              </a:rPr>
              <a:t>Single_list.h</a:t>
            </a:r>
            <a:r>
              <a:rPr lang="en-US" dirty="0">
                <a:latin typeface="Consolas" pitchFamily="49" charset="0"/>
                <a:cs typeface="Arial" charset="0"/>
              </a:rPr>
              <a:t>"</a:t>
            </a:r>
          </a:p>
          <a:p>
            <a:pPr>
              <a:buFont typeface="Arial" charset="0"/>
              <a:buNone/>
            </a:pPr>
            <a:endParaRPr lang="en-US" dirty="0">
              <a:latin typeface="Arial" charset="0"/>
              <a:cs typeface="Arial" charset="0"/>
            </a:endParaRPr>
          </a:p>
          <a:p>
            <a:r>
              <a:rPr lang="en-US" dirty="0">
                <a:latin typeface="Arial" charset="0"/>
                <a:cs typeface="Arial" charset="0"/>
              </a:rPr>
              <a:t>The first looks for a file </a:t>
            </a:r>
            <a:r>
              <a:rPr lang="en-US" dirty="0" err="1">
                <a:latin typeface="Consolas" pitchFamily="49" charset="0"/>
                <a:cs typeface="Arial" charset="0"/>
              </a:rPr>
              <a:t>iostream.h</a:t>
            </a:r>
            <a:r>
              <a:rPr lang="en-US" dirty="0">
                <a:latin typeface="Arial" charset="0"/>
                <a:cs typeface="Arial" charset="0"/>
              </a:rPr>
              <a:t> which is shipped with the compiler (the standard library)</a:t>
            </a:r>
          </a:p>
          <a:p>
            <a:pPr>
              <a:buFont typeface="Arial" charset="0"/>
              <a:buNone/>
            </a:pPr>
            <a:endParaRPr lang="en-US" dirty="0">
              <a:latin typeface="Arial" charset="0"/>
              <a:cs typeface="Arial" charset="0"/>
            </a:endParaRPr>
          </a:p>
          <a:p>
            <a:r>
              <a:rPr lang="en-US" dirty="0">
                <a:latin typeface="Arial" charset="0"/>
                <a:cs typeface="Arial" charset="0"/>
              </a:rPr>
              <a:t>The second looks in the current directory</a:t>
            </a:r>
          </a:p>
        </p:txBody>
      </p:sp>
    </p:spTree>
    <p:extLst>
      <p:ext uri="{BB962C8B-B14F-4D97-AF65-F5344CB8AC3E}">
        <p14:creationId xmlns:p14="http://schemas.microsoft.com/office/powerpoint/2010/main" val="24799564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b="1" dirty="0">
                <a:latin typeface="Arial" charset="0"/>
                <a:cs typeface="Arial" charset="0"/>
              </a:rPr>
              <a:t>Libraries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In this class, you will put all code in the header file</a:t>
            </a:r>
          </a:p>
          <a:p>
            <a:pPr>
              <a:buFont typeface="Arial" charset="0"/>
              <a:buNone/>
            </a:pPr>
            <a:endParaRPr lang="en-US" dirty="0">
              <a:latin typeface="Arial" charset="0"/>
              <a:cs typeface="Arial" charset="0"/>
            </a:endParaRPr>
          </a:p>
          <a:p>
            <a:r>
              <a:rPr lang="en-US" dirty="0">
                <a:latin typeface="Arial" charset="0"/>
                <a:cs typeface="Arial" charset="0"/>
              </a:rPr>
              <a:t>This is not normal practice: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Usually the header (</a:t>
            </a:r>
            <a:r>
              <a:rPr lang="en-US" dirty="0">
                <a:latin typeface="Consolas" pitchFamily="49" charset="0"/>
                <a:cs typeface="Arial" charset="0"/>
              </a:rPr>
              <a:t>.h</a:t>
            </a:r>
            <a:r>
              <a:rPr lang="en-US" dirty="0">
                <a:latin typeface="Arial" charset="0"/>
                <a:cs typeface="Arial" charset="0"/>
              </a:rPr>
              <a:t>) file only contains declarations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The definitions (the actual implementations) are stored in a related file and compiled into an object file</a:t>
            </a:r>
          </a:p>
        </p:txBody>
      </p:sp>
    </p:spTree>
    <p:extLst>
      <p:ext uri="{BB962C8B-B14F-4D97-AF65-F5344CB8AC3E}">
        <p14:creationId xmlns:p14="http://schemas.microsoft.com/office/powerpoint/2010/main" val="4603946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The C++ Preprocessor</a:t>
            </a:r>
          </a:p>
        </p:txBody>
      </p:sp>
      <p:pic>
        <p:nvPicPr>
          <p:cNvPr id="18435" name="Picture 5" descr="link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759" y="1469571"/>
            <a:ext cx="4962494" cy="47962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946364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latin typeface="Arial" charset="0"/>
                <a:cs typeface="Arial" charset="0"/>
              </a:rPr>
              <a:t>The C++ Preprocessor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normAutofit fontScale="92500"/>
          </a:bodyPr>
          <a:lstStyle/>
          <a:p>
            <a:r>
              <a:rPr lang="en-US" dirty="0">
                <a:latin typeface="Arial" charset="0"/>
                <a:cs typeface="Arial" charset="0"/>
              </a:rPr>
              <a:t>With all these includes, it is always necessary to avoid the same file being included twice, otherwise you have duplicate definitions</a:t>
            </a:r>
          </a:p>
          <a:p>
            <a:pPr>
              <a:buFont typeface="Arial" charset="0"/>
              <a:buNone/>
            </a:pPr>
            <a:endParaRPr lang="en-US" dirty="0">
              <a:latin typeface="Arial" charset="0"/>
              <a:cs typeface="Arial" charset="0"/>
            </a:endParaRPr>
          </a:p>
          <a:p>
            <a:r>
              <a:rPr lang="en-US" dirty="0">
                <a:latin typeface="Arial" charset="0"/>
                <a:cs typeface="Arial" charset="0"/>
              </a:rPr>
              <a:t>This is done with guard statements:</a:t>
            </a:r>
          </a:p>
          <a:p>
            <a:pPr lvl="2">
              <a:buFontTx/>
              <a:buNone/>
            </a:pPr>
            <a:r>
              <a:rPr lang="en-US" dirty="0">
                <a:solidFill>
                  <a:srgbClr val="FF0000"/>
                </a:solidFill>
                <a:latin typeface="Consolas" pitchFamily="49" charset="0"/>
                <a:cs typeface="Arial" charset="0"/>
              </a:rPr>
              <a:t>#</a:t>
            </a:r>
            <a:r>
              <a:rPr lang="en-US" dirty="0" err="1">
                <a:solidFill>
                  <a:srgbClr val="FF0000"/>
                </a:solidFill>
                <a:latin typeface="Consolas" pitchFamily="49" charset="0"/>
                <a:cs typeface="Arial" charset="0"/>
              </a:rPr>
              <a:t>ifndef</a:t>
            </a:r>
            <a:r>
              <a:rPr lang="en-US" dirty="0">
                <a:solidFill>
                  <a:srgbClr val="FF0000"/>
                </a:solidFill>
                <a:latin typeface="Consolas" pitchFamily="49" charset="0"/>
                <a:cs typeface="Arial" charset="0"/>
              </a:rPr>
              <a:t> SINGLE_LIST_H</a:t>
            </a:r>
          </a:p>
          <a:p>
            <a:pPr lvl="2">
              <a:buFontTx/>
              <a:buNone/>
            </a:pPr>
            <a:r>
              <a:rPr lang="en-US" dirty="0">
                <a:solidFill>
                  <a:srgbClr val="FF0000"/>
                </a:solidFill>
                <a:latin typeface="Consolas" pitchFamily="49" charset="0"/>
                <a:cs typeface="Arial" charset="0"/>
              </a:rPr>
              <a:t>#define SINGLE_LIST_H</a:t>
            </a:r>
          </a:p>
          <a:p>
            <a:pPr lvl="2">
              <a:buFontTx/>
              <a:buNone/>
            </a:pPr>
            <a:endParaRPr lang="en-US" dirty="0">
              <a:solidFill>
                <a:srgbClr val="FF0000"/>
              </a:solidFill>
              <a:latin typeface="Consolas" pitchFamily="49" charset="0"/>
              <a:cs typeface="Arial" charset="0"/>
            </a:endParaRPr>
          </a:p>
          <a:p>
            <a:pPr lvl="2">
              <a:buFontTx/>
              <a:buNone/>
            </a:pPr>
            <a:r>
              <a:rPr lang="en-US" dirty="0">
                <a:latin typeface="Consolas" pitchFamily="49" charset="0"/>
                <a:cs typeface="Arial" charset="0"/>
              </a:rPr>
              <a:t>template &lt;</a:t>
            </a:r>
            <a:r>
              <a:rPr lang="en-US" dirty="0" err="1">
                <a:latin typeface="Consolas" pitchFamily="49" charset="0"/>
                <a:cs typeface="Arial" charset="0"/>
              </a:rPr>
              <a:t>typename</a:t>
            </a:r>
            <a:r>
              <a:rPr lang="en-US" dirty="0">
                <a:latin typeface="Consolas" pitchFamily="49" charset="0"/>
                <a:cs typeface="Arial" charset="0"/>
              </a:rPr>
              <a:t> Type&gt;</a:t>
            </a:r>
          </a:p>
          <a:p>
            <a:pPr lvl="2">
              <a:buFontTx/>
              <a:buNone/>
            </a:pPr>
            <a:r>
              <a:rPr lang="en-US" dirty="0">
                <a:latin typeface="Consolas" pitchFamily="49" charset="0"/>
                <a:cs typeface="Arial" charset="0"/>
              </a:rPr>
              <a:t>class </a:t>
            </a:r>
            <a:r>
              <a:rPr lang="en-US" dirty="0" err="1">
                <a:latin typeface="Consolas" pitchFamily="49" charset="0"/>
                <a:cs typeface="Arial" charset="0"/>
              </a:rPr>
              <a:t>Single_list</a:t>
            </a:r>
            <a:r>
              <a:rPr lang="en-US" dirty="0">
                <a:latin typeface="Consolas" pitchFamily="49" charset="0"/>
                <a:cs typeface="Arial" charset="0"/>
              </a:rPr>
              <a:t> {</a:t>
            </a:r>
          </a:p>
          <a:p>
            <a:pPr lvl="2">
              <a:buFontTx/>
              <a:buNone/>
            </a:pPr>
            <a:r>
              <a:rPr lang="en-US" dirty="0">
                <a:latin typeface="Consolas" pitchFamily="49" charset="0"/>
                <a:cs typeface="Arial" charset="0"/>
              </a:rPr>
              <a:t>	///...</a:t>
            </a:r>
          </a:p>
          <a:p>
            <a:pPr lvl="2">
              <a:buFontTx/>
              <a:buNone/>
            </a:pPr>
            <a:r>
              <a:rPr lang="en-US" dirty="0">
                <a:latin typeface="Consolas" pitchFamily="49" charset="0"/>
                <a:cs typeface="Arial" charset="0"/>
              </a:rPr>
              <a:t>};</a:t>
            </a:r>
          </a:p>
          <a:p>
            <a:pPr lvl="2">
              <a:buFontTx/>
              <a:buNone/>
            </a:pPr>
            <a:endParaRPr lang="en-US" dirty="0">
              <a:latin typeface="Consolas" pitchFamily="49" charset="0"/>
              <a:cs typeface="Arial" charset="0"/>
            </a:endParaRPr>
          </a:p>
          <a:p>
            <a:pPr lvl="2">
              <a:buFontTx/>
              <a:buNone/>
            </a:pPr>
            <a:r>
              <a:rPr lang="en-US" dirty="0">
                <a:solidFill>
                  <a:srgbClr val="FF0000"/>
                </a:solidFill>
                <a:latin typeface="Consolas" pitchFamily="49" charset="0"/>
                <a:cs typeface="Arial" charset="0"/>
              </a:rPr>
              <a:t>#endif</a:t>
            </a:r>
          </a:p>
          <a:p>
            <a:endParaRPr lang="en-US" sz="1600" dirty="0">
              <a:solidFill>
                <a:srgbClr val="FF0000"/>
              </a:solidFill>
              <a:latin typeface="Consolas" pitchFamily="49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13656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The C++ Preprocessor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This class definition contains only the signatures (or </a:t>
            </a:r>
            <a:r>
              <a:rPr lang="en-US" i="1" dirty="0">
                <a:latin typeface="Arial" charset="0"/>
                <a:cs typeface="Arial" charset="0"/>
              </a:rPr>
              <a:t>prototypes</a:t>
            </a:r>
            <a:r>
              <a:rPr lang="en-US" dirty="0">
                <a:latin typeface="Arial" charset="0"/>
                <a:cs typeface="Arial" charset="0"/>
              </a:rPr>
              <a:t>) of the operations</a:t>
            </a:r>
          </a:p>
          <a:p>
            <a:pPr>
              <a:buFont typeface="Arial" charset="0"/>
              <a:buNone/>
            </a:pPr>
            <a:endParaRPr lang="en-US" dirty="0">
              <a:latin typeface="Arial" charset="0"/>
              <a:cs typeface="Arial" charset="0"/>
            </a:endParaRPr>
          </a:p>
          <a:p>
            <a:r>
              <a:rPr lang="en-US" dirty="0">
                <a:latin typeface="Arial" charset="0"/>
                <a:cs typeface="Arial" charset="0"/>
              </a:rPr>
              <a:t>The actual member function definitions may be defined elsewhere, either in: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The same file, or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Another file which is compiled into an object file</a:t>
            </a:r>
          </a:p>
          <a:p>
            <a:pPr>
              <a:buFont typeface="Arial" charset="0"/>
              <a:buNone/>
            </a:pPr>
            <a:endParaRPr lang="en-US" dirty="0">
              <a:latin typeface="Arial" charset="0"/>
              <a:cs typeface="Arial" charset="0"/>
            </a:endParaRPr>
          </a:p>
          <a:p>
            <a:r>
              <a:rPr lang="en-US" dirty="0">
                <a:latin typeface="Arial" charset="0"/>
                <a:cs typeface="Arial" charset="0"/>
              </a:rPr>
              <a:t>We will use the first method</a:t>
            </a:r>
          </a:p>
        </p:txBody>
      </p:sp>
    </p:spTree>
    <p:extLst>
      <p:ext uri="{BB962C8B-B14F-4D97-AF65-F5344CB8AC3E}">
        <p14:creationId xmlns:p14="http://schemas.microsoft.com/office/powerpoint/2010/main" val="23920155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The File as the Unit of Compilation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>
                <a:latin typeface="Arial" charset="0"/>
                <a:cs typeface="Arial" charset="0"/>
              </a:rPr>
              <a:t>Another difference is the unit of compilation</a:t>
            </a:r>
          </a:p>
          <a:p>
            <a:pPr>
              <a:buFont typeface="Arial" charset="0"/>
              <a:buNone/>
            </a:pPr>
            <a:endParaRPr lang="en-US" dirty="0">
              <a:latin typeface="Arial" charset="0"/>
              <a:cs typeface="Arial" charset="0"/>
            </a:endParaRPr>
          </a:p>
          <a:p>
            <a:r>
              <a:rPr lang="en-US" dirty="0">
                <a:latin typeface="Arial" charset="0"/>
                <a:cs typeface="Arial" charset="0"/>
              </a:rPr>
              <a:t>In C#, the class was the basis of compiling executable code: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sz="1600" b="1" dirty="0">
              <a:latin typeface="Courier New" pitchFamily="49" charset="0"/>
              <a:cs typeface="Arial" charset="0"/>
            </a:endParaRPr>
          </a:p>
          <a:p>
            <a:pPr lvl="2">
              <a:spcBef>
                <a:spcPct val="0"/>
              </a:spcBef>
              <a:buFontTx/>
              <a:buNone/>
            </a:pPr>
            <a:r>
              <a:rPr lang="en-US" sz="1800" dirty="0">
                <a:latin typeface="Consolas" pitchFamily="49" charset="0"/>
                <a:cs typeface="Consolas" pitchFamily="49" charset="0"/>
              </a:rPr>
              <a:t>class </a:t>
            </a:r>
            <a:r>
              <a:rPr lang="en-US" sz="1800" dirty="0" err="1">
                <a:latin typeface="Consolas" pitchFamily="49" charset="0"/>
                <a:cs typeface="Consolas" pitchFamily="49" charset="0"/>
              </a:rPr>
              <a:t>TestProgram</a:t>
            </a:r>
            <a:r>
              <a:rPr lang="en-US" sz="1800" dirty="0">
                <a:latin typeface="Consolas" pitchFamily="49" charset="0"/>
                <a:cs typeface="Consolas" pitchFamily="49" charset="0"/>
              </a:rPr>
              <a:t> {</a:t>
            </a:r>
          </a:p>
          <a:p>
            <a:pPr lvl="2">
              <a:spcBef>
                <a:spcPct val="0"/>
              </a:spcBef>
              <a:buFontTx/>
              <a:buNone/>
            </a:pPr>
            <a:r>
              <a:rPr lang="en-US" sz="1800" dirty="0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800" dirty="0">
                <a:solidFill>
                  <a:srgbClr val="D20000"/>
                </a:solidFill>
                <a:latin typeface="Consolas" pitchFamily="49" charset="0"/>
                <a:cs typeface="Consolas" pitchFamily="49" charset="0"/>
              </a:rPr>
              <a:t>public static void Main()</a:t>
            </a:r>
            <a:r>
              <a:rPr lang="en-US" sz="1800" dirty="0">
                <a:latin typeface="Consolas" pitchFamily="49" charset="0"/>
                <a:cs typeface="Consolas" pitchFamily="49" charset="0"/>
              </a:rPr>
              <a:t> {</a:t>
            </a:r>
          </a:p>
          <a:p>
            <a:pPr lvl="2">
              <a:spcBef>
                <a:spcPct val="0"/>
              </a:spcBef>
              <a:buFontTx/>
              <a:buNone/>
            </a:pPr>
            <a:r>
              <a:rPr lang="en-US" sz="1800" dirty="0"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1800" dirty="0" err="1">
                <a:latin typeface="Consolas" pitchFamily="49" charset="0"/>
                <a:cs typeface="Consolas" pitchFamily="49" charset="0"/>
              </a:rPr>
              <a:t>System.Console.WriteLine</a:t>
            </a:r>
            <a:r>
              <a:rPr lang="en-US" sz="1800" dirty="0">
                <a:latin typeface="Consolas" pitchFamily="49" charset="0"/>
                <a:cs typeface="Consolas" pitchFamily="49" charset="0"/>
              </a:rPr>
              <a:t>( "Hello World" );</a:t>
            </a:r>
          </a:p>
          <a:p>
            <a:pPr lvl="2">
              <a:spcBef>
                <a:spcPct val="0"/>
              </a:spcBef>
              <a:buFontTx/>
              <a:buNone/>
            </a:pPr>
            <a:r>
              <a:rPr lang="en-US" sz="1800" dirty="0">
                <a:latin typeface="Consolas" pitchFamily="49" charset="0"/>
                <a:cs typeface="Consolas" pitchFamily="49" charset="0"/>
              </a:rPr>
              <a:t>    }</a:t>
            </a:r>
          </a:p>
          <a:p>
            <a:pPr lvl="2">
              <a:buFontTx/>
              <a:buNone/>
            </a:pPr>
            <a:r>
              <a:rPr lang="en-US" sz="1800" dirty="0">
                <a:latin typeface="Consolas" pitchFamily="49" charset="0"/>
                <a:cs typeface="Consolas" pitchFamily="49" charset="0"/>
              </a:rPr>
              <a:t>}</a:t>
            </a:r>
          </a:p>
          <a:p>
            <a:pPr>
              <a:buFont typeface="Arial" charset="0"/>
              <a:buNone/>
            </a:pPr>
            <a:endParaRPr lang="en-US" dirty="0">
              <a:latin typeface="Arial" charset="0"/>
              <a:cs typeface="Arial" charset="0"/>
            </a:endParaRPr>
          </a:p>
          <a:p>
            <a:r>
              <a:rPr lang="en-US" dirty="0">
                <a:latin typeface="Arial" charset="0"/>
                <a:cs typeface="Arial" charset="0"/>
              </a:rPr>
              <a:t>The existence of a function with the signature</a:t>
            </a:r>
          </a:p>
          <a:p>
            <a:pPr algn="ctr">
              <a:buFontTx/>
              <a:buNone/>
            </a:pPr>
            <a:r>
              <a:rPr lang="en-US" dirty="0">
                <a:latin typeface="Arial" charset="0"/>
                <a:cs typeface="Arial" charset="0"/>
              </a:rPr>
              <a:t>	 </a:t>
            </a:r>
            <a:r>
              <a:rPr lang="en-US" sz="1800" dirty="0">
                <a:solidFill>
                  <a:srgbClr val="D20000"/>
                </a:solidFill>
                <a:latin typeface="Consolas" pitchFamily="49" charset="0"/>
                <a:cs typeface="Consolas" pitchFamily="49" charset="0"/>
              </a:rPr>
              <a:t>public static void Main();</a:t>
            </a:r>
            <a:endParaRPr lang="en-US" sz="1600" dirty="0">
              <a:solidFill>
                <a:srgbClr val="D20000"/>
              </a:solidFill>
              <a:latin typeface="Consolas" pitchFamily="49" charset="0"/>
              <a:cs typeface="Consolas" pitchFamily="49" charset="0"/>
            </a:endParaRPr>
          </a:p>
          <a:p>
            <a:pPr>
              <a:buFontTx/>
              <a:buNone/>
            </a:pPr>
            <a:r>
              <a:rPr lang="en-US" dirty="0">
                <a:latin typeface="Arial" charset="0"/>
                <a:cs typeface="Arial" charset="0"/>
              </a:rPr>
              <a:t>	determines whether or not a class can be compiled into an executable</a:t>
            </a:r>
          </a:p>
          <a:p>
            <a:pPr>
              <a:buFontTx/>
              <a:buNone/>
            </a:pPr>
            <a:endParaRPr lang="en-US" b="1" dirty="0">
              <a:latin typeface="Courier New" pitchFamily="49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82813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The File as the Unit of Compilation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>
                <a:latin typeface="Arial" charset="0"/>
                <a:cs typeface="Arial" charset="0"/>
              </a:rPr>
              <a:t>In C/C++, the file is the base unit of compilation: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Any </a:t>
            </a:r>
            <a:r>
              <a:rPr lang="en-US" dirty="0">
                <a:latin typeface="Consolas" pitchFamily="49" charset="0"/>
                <a:cs typeface="Arial" charset="0"/>
              </a:rPr>
              <a:t>.</a:t>
            </a:r>
            <a:r>
              <a:rPr lang="en-US" dirty="0" err="1">
                <a:latin typeface="Consolas" pitchFamily="49" charset="0"/>
                <a:cs typeface="Arial" charset="0"/>
              </a:rPr>
              <a:t>cpp</a:t>
            </a:r>
            <a:r>
              <a:rPr lang="en-US" dirty="0">
                <a:latin typeface="Arial" charset="0"/>
                <a:cs typeface="Arial" charset="0"/>
              </a:rPr>
              <a:t> file may be compiled into object code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Only files containing an 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int main()</a:t>
            </a:r>
            <a:r>
              <a:rPr lang="en-US" dirty="0">
                <a:latin typeface="Arial" charset="0"/>
                <a:cs typeface="Arial" charset="0"/>
              </a:rPr>
              <a:t> function can be compiled into an executable</a:t>
            </a:r>
          </a:p>
          <a:p>
            <a:pPr>
              <a:buFont typeface="Arial" charset="0"/>
              <a:buNone/>
            </a:pPr>
            <a:endParaRPr lang="en-US" dirty="0">
              <a:latin typeface="Arial" charset="0"/>
              <a:cs typeface="Arial" charset="0"/>
            </a:endParaRPr>
          </a:p>
          <a:p>
            <a:r>
              <a:rPr lang="en-US" dirty="0">
                <a:latin typeface="Arial" charset="0"/>
                <a:cs typeface="Arial" charset="0"/>
              </a:rPr>
              <a:t>The signature of main is:</a:t>
            </a:r>
          </a:p>
          <a:p>
            <a:pPr lvl="1">
              <a:buFontTx/>
              <a:buNone/>
            </a:pPr>
            <a:r>
              <a:rPr lang="en-US" dirty="0">
                <a:latin typeface="Consolas" pitchFamily="49" charset="0"/>
                <a:cs typeface="Consolas" pitchFamily="49" charset="0"/>
              </a:rPr>
              <a:t>    int main () {</a:t>
            </a:r>
          </a:p>
          <a:p>
            <a:pPr lvl="1">
              <a:buFontTx/>
              <a:buNone/>
            </a:pPr>
            <a:r>
              <a:rPr lang="en-US" dirty="0">
                <a:latin typeface="Consolas" pitchFamily="49" charset="0"/>
                <a:cs typeface="Consolas" pitchFamily="49" charset="0"/>
              </a:rPr>
              <a:t>        // does some stuff</a:t>
            </a:r>
          </a:p>
          <a:p>
            <a:pPr lvl="1">
              <a:buFontTx/>
              <a:buNone/>
            </a:pPr>
            <a:r>
              <a:rPr lang="en-US" dirty="0">
                <a:latin typeface="Consolas" pitchFamily="49" charset="0"/>
                <a:cs typeface="Consolas" pitchFamily="49" charset="0"/>
              </a:rPr>
              <a:t>        return 0;</a:t>
            </a:r>
          </a:p>
          <a:p>
            <a:pPr lvl="1">
              <a:buFontTx/>
              <a:buNone/>
            </a:pPr>
            <a:r>
              <a:rPr lang="en-US" dirty="0">
                <a:latin typeface="Consolas" pitchFamily="49" charset="0"/>
                <a:cs typeface="Consolas" pitchFamily="49" charset="0"/>
              </a:rPr>
              <a:t>    }</a:t>
            </a:r>
          </a:p>
          <a:p>
            <a:pPr>
              <a:buFont typeface="Arial" charset="0"/>
              <a:buNone/>
            </a:pPr>
            <a:endParaRPr lang="en-US" dirty="0">
              <a:latin typeface="Arial" charset="0"/>
              <a:cs typeface="Arial" charset="0"/>
            </a:endParaRPr>
          </a:p>
          <a:p>
            <a:r>
              <a:rPr lang="en-US" dirty="0">
                <a:latin typeface="Arial" charset="0"/>
                <a:cs typeface="Arial" charset="0"/>
              </a:rPr>
              <a:t>The operating system is expecting a return value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Usually 0</a:t>
            </a:r>
          </a:p>
        </p:txBody>
      </p:sp>
    </p:spTree>
    <p:extLst>
      <p:ext uri="{BB962C8B-B14F-4D97-AF65-F5344CB8AC3E}">
        <p14:creationId xmlns:p14="http://schemas.microsoft.com/office/powerpoint/2010/main" val="7760898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A235C0-FA42-5A48-BE5F-830148F08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Will Use C++ in this Course</a:t>
            </a:r>
          </a:p>
        </p:txBody>
      </p:sp>
      <p:pic>
        <p:nvPicPr>
          <p:cNvPr id="4" name="Picture 6" descr="xx">
            <a:extLst>
              <a:ext uri="{FF2B5EF4-FFF2-40B4-BE49-F238E27FC236}">
                <a16:creationId xmlns:a16="http://schemas.microsoft.com/office/drawing/2014/main" id="{994DA5FF-5461-ED40-A667-58358855C7A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199" y="2527557"/>
            <a:ext cx="10591503" cy="34598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0301F11-0072-E94B-9F1B-9E9693B18397}"/>
              </a:ext>
            </a:extLst>
          </p:cNvPr>
          <p:cNvSpPr txBox="1">
            <a:spLocks/>
          </p:cNvSpPr>
          <p:nvPr/>
        </p:nvSpPr>
        <p:spPr>
          <a:xfrm>
            <a:off x="838200" y="1466849"/>
            <a:ext cx="10515600" cy="47101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Online C++ editor: </a:t>
            </a:r>
            <a:r>
              <a:rPr lang="en-US" dirty="0">
                <a:hlinkClick r:id="rId3"/>
              </a:rPr>
              <a:t>https://www.onlinegdb.com/</a:t>
            </a:r>
            <a:r>
              <a:rPr lang="en-US" dirty="0"/>
              <a:t> </a:t>
            </a:r>
          </a:p>
        </p:txBody>
      </p:sp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A150313D-373F-FB46-B275-6BEE80D40C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E77BC79-9480-1042-96E1-82B94DA0811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8556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The File as the Unit of Compilation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This file (</a:t>
            </a:r>
            <a:r>
              <a:rPr lang="en-US" sz="1800" b="1" dirty="0" err="1">
                <a:latin typeface="Courier New" pitchFamily="49" charset="0"/>
                <a:cs typeface="Arial" charset="0"/>
              </a:rPr>
              <a:t>example.cpp</a:t>
            </a:r>
            <a:r>
              <a:rPr lang="en-US" dirty="0">
                <a:latin typeface="Arial" charset="0"/>
                <a:cs typeface="Arial" charset="0"/>
              </a:rPr>
              <a:t>) contains two functions</a:t>
            </a:r>
          </a:p>
          <a:p>
            <a:pPr>
              <a:buFontTx/>
              <a:buNone/>
            </a:pPr>
            <a:endParaRPr lang="en-US" sz="1400" b="1" dirty="0">
              <a:latin typeface="Courier New" pitchFamily="49" charset="0"/>
              <a:cs typeface="Arial" charset="0"/>
            </a:endParaRPr>
          </a:p>
          <a:p>
            <a:pPr lvl="2">
              <a:buFontTx/>
              <a:buNone/>
            </a:pPr>
            <a:r>
              <a:rPr lang="en-US" dirty="0">
                <a:latin typeface="Consolas" pitchFamily="49" charset="0"/>
                <a:cs typeface="Consolas" pitchFamily="49" charset="0"/>
              </a:rPr>
              <a:t>#include&lt;iostream&gt;</a:t>
            </a:r>
          </a:p>
          <a:p>
            <a:pPr lvl="2">
              <a:buFontTx/>
              <a:buNone/>
            </a:pPr>
            <a:r>
              <a:rPr lang="en-US" dirty="0">
                <a:latin typeface="Consolas" pitchFamily="49" charset="0"/>
                <a:cs typeface="Consolas" pitchFamily="49" charset="0"/>
              </a:rPr>
              <a:t>using namespace std;</a:t>
            </a:r>
          </a:p>
          <a:p>
            <a:pPr lvl="2">
              <a:buFontTx/>
              <a:buNone/>
            </a:pPr>
            <a:endParaRPr lang="en-US" dirty="0">
              <a:latin typeface="Consolas" pitchFamily="49" charset="0"/>
              <a:cs typeface="Consolas" pitchFamily="49" charset="0"/>
            </a:endParaRPr>
          </a:p>
          <a:p>
            <a:pPr lvl="2">
              <a:buFontTx/>
              <a:buNone/>
            </a:pPr>
            <a:r>
              <a:rPr lang="en-US" dirty="0">
                <a:solidFill>
                  <a:srgbClr val="FF3300"/>
                </a:solidFill>
                <a:latin typeface="Consolas" pitchFamily="49" charset="0"/>
                <a:cs typeface="Consolas" pitchFamily="49" charset="0"/>
              </a:rPr>
              <a:t>int </a:t>
            </a:r>
            <a:r>
              <a:rPr lang="en-US" dirty="0" err="1">
                <a:solidFill>
                  <a:srgbClr val="FF3300"/>
                </a:solidFill>
                <a:latin typeface="Consolas" pitchFamily="49" charset="0"/>
                <a:cs typeface="Consolas" pitchFamily="49" charset="0"/>
              </a:rPr>
              <a:t>sqr</a:t>
            </a:r>
            <a:r>
              <a:rPr lang="en-US" dirty="0">
                <a:solidFill>
                  <a:srgbClr val="FF3300"/>
                </a:solidFill>
                <a:latin typeface="Consolas" pitchFamily="49" charset="0"/>
                <a:cs typeface="Consolas" pitchFamily="49" charset="0"/>
              </a:rPr>
              <a:t>( int n )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 {     </a:t>
            </a:r>
            <a:r>
              <a:rPr lang="en-US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// Function declaration and definition</a:t>
            </a:r>
          </a:p>
          <a:p>
            <a:pPr lvl="2">
              <a:buFontTx/>
              <a:buNone/>
            </a:pPr>
            <a:r>
              <a:rPr lang="en-US" dirty="0">
                <a:latin typeface="Consolas" pitchFamily="49" charset="0"/>
                <a:cs typeface="Consolas" pitchFamily="49" charset="0"/>
              </a:rPr>
              <a:t>    return n*n;</a:t>
            </a:r>
          </a:p>
          <a:p>
            <a:pPr lvl="2">
              <a:buFontTx/>
              <a:buNone/>
            </a:pPr>
            <a:r>
              <a:rPr lang="en-US" dirty="0">
                <a:latin typeface="Consolas" pitchFamily="49" charset="0"/>
                <a:cs typeface="Consolas" pitchFamily="49" charset="0"/>
              </a:rPr>
              <a:t>}</a:t>
            </a:r>
          </a:p>
          <a:p>
            <a:pPr lvl="2">
              <a:buFontTx/>
              <a:buNone/>
            </a:pPr>
            <a:endParaRPr lang="en-US" dirty="0">
              <a:latin typeface="Consolas" pitchFamily="49" charset="0"/>
              <a:cs typeface="Consolas" pitchFamily="49" charset="0"/>
            </a:endParaRPr>
          </a:p>
          <a:p>
            <a:pPr lvl="2">
              <a:buFontTx/>
              <a:buNone/>
            </a:pPr>
            <a:r>
              <a:rPr lang="en-US" dirty="0">
                <a:solidFill>
                  <a:srgbClr val="FF3300"/>
                </a:solidFill>
                <a:latin typeface="Consolas" pitchFamily="49" charset="0"/>
                <a:cs typeface="Consolas" pitchFamily="49" charset="0"/>
              </a:rPr>
              <a:t>int main()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 {</a:t>
            </a:r>
          </a:p>
          <a:p>
            <a:pPr lvl="2">
              <a:buFontTx/>
              <a:buNone/>
            </a:pPr>
            <a:r>
              <a:rPr lang="en-US" dirty="0">
                <a:latin typeface="Consolas" pitchFamily="49" charset="0"/>
                <a:cs typeface="Consolas" pitchFamily="49" charset="0"/>
              </a:rPr>
              <a:t>    </a:t>
            </a:r>
            <a:r>
              <a:rPr lang="en-US" dirty="0" err="1">
                <a:latin typeface="Consolas" pitchFamily="49" charset="0"/>
                <a:cs typeface="Consolas" pitchFamily="49" charset="0"/>
              </a:rPr>
              <a:t>cout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 &lt;&lt; "The square of 3 is " &lt;&lt; </a:t>
            </a:r>
            <a:r>
              <a:rPr lang="en-US" dirty="0" err="1">
                <a:latin typeface="Consolas" pitchFamily="49" charset="0"/>
                <a:cs typeface="Consolas" pitchFamily="49" charset="0"/>
              </a:rPr>
              <a:t>sqr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(3) &lt;&lt; </a:t>
            </a:r>
            <a:r>
              <a:rPr lang="en-US" dirty="0" err="1">
                <a:latin typeface="Consolas" pitchFamily="49" charset="0"/>
                <a:cs typeface="Consolas" pitchFamily="49" charset="0"/>
              </a:rPr>
              <a:t>endl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;</a:t>
            </a:r>
          </a:p>
          <a:p>
            <a:pPr lvl="2">
              <a:buFontTx/>
              <a:buNone/>
            </a:pPr>
            <a:r>
              <a:rPr lang="en-US" dirty="0">
                <a:latin typeface="Consolas" pitchFamily="49" charset="0"/>
                <a:cs typeface="Consolas" pitchFamily="49" charset="0"/>
              </a:rPr>
              <a:t>    return 0;</a:t>
            </a:r>
          </a:p>
          <a:p>
            <a:pPr lvl="2">
              <a:buFontTx/>
              <a:buNone/>
            </a:pPr>
            <a:r>
              <a:rPr lang="en-US" dirty="0"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1065163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The File as the Unit of Compilation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latin typeface="Arial" charset="0"/>
                <a:cs typeface="Arial" charset="0"/>
              </a:rPr>
              <a:t>To compile this file, we execute on the command line:</a:t>
            </a:r>
            <a:r>
              <a:rPr lang="en-US" sz="1800" b="1" dirty="0">
                <a:latin typeface="Courier New" pitchFamily="49" charset="0"/>
                <a:cs typeface="Arial" charset="0"/>
              </a:rPr>
              <a:t> </a:t>
            </a:r>
          </a:p>
          <a:p>
            <a:pPr lvl="2">
              <a:buFontTx/>
              <a:buNone/>
              <a:defRPr/>
            </a:pPr>
            <a:r>
              <a:rPr lang="en-US" sz="1800" dirty="0">
                <a:solidFill>
                  <a:schemeClr val="bg1">
                    <a:lumMod val="65000"/>
                  </a:schemeClr>
                </a:solidFill>
                <a:latin typeface="Consolas" pitchFamily="49" charset="0"/>
                <a:cs typeface="Consolas" pitchFamily="49" charset="0"/>
              </a:rPr>
              <a:t>{ecelinux:1} </a:t>
            </a:r>
            <a:r>
              <a:rPr lang="en-US" sz="1800" dirty="0">
                <a:latin typeface="Consolas" pitchFamily="49" charset="0"/>
                <a:cs typeface="Consolas" pitchFamily="49" charset="0"/>
              </a:rPr>
              <a:t>g++ example.cpp                </a:t>
            </a:r>
          </a:p>
          <a:p>
            <a:pPr lvl="2">
              <a:buFontTx/>
              <a:buNone/>
              <a:defRPr/>
            </a:pPr>
            <a:r>
              <a:rPr lang="en-US" sz="1800" dirty="0">
                <a:solidFill>
                  <a:schemeClr val="bg1">
                    <a:lumMod val="65000"/>
                  </a:schemeClr>
                </a:solidFill>
                <a:latin typeface="Consolas" pitchFamily="49" charset="0"/>
                <a:cs typeface="Consolas" pitchFamily="49" charset="0"/>
              </a:rPr>
              <a:t>{ecelinux:2} </a:t>
            </a:r>
            <a:r>
              <a:rPr lang="en-US" sz="1800" dirty="0" err="1">
                <a:latin typeface="Consolas" pitchFamily="49" charset="0"/>
                <a:cs typeface="Consolas" pitchFamily="49" charset="0"/>
              </a:rPr>
              <a:t>ls</a:t>
            </a:r>
            <a:endParaRPr lang="en-US" sz="1800" dirty="0">
              <a:latin typeface="Consolas" pitchFamily="49" charset="0"/>
              <a:cs typeface="Consolas" pitchFamily="49" charset="0"/>
            </a:endParaRPr>
          </a:p>
          <a:p>
            <a:pPr lvl="2">
              <a:buFontTx/>
              <a:buNone/>
              <a:defRPr/>
            </a:pPr>
            <a:r>
              <a:rPr lang="en-US" sz="1800" dirty="0" err="1">
                <a:latin typeface="Consolas" pitchFamily="49" charset="0"/>
                <a:cs typeface="Consolas" pitchFamily="49" charset="0"/>
              </a:rPr>
              <a:t>a.out</a:t>
            </a:r>
            <a:r>
              <a:rPr lang="en-US" sz="1800" dirty="0">
                <a:latin typeface="Consolas" pitchFamily="49" charset="0"/>
                <a:cs typeface="Consolas" pitchFamily="49" charset="0"/>
              </a:rPr>
              <a:t>       example.cpp</a:t>
            </a:r>
          </a:p>
          <a:p>
            <a:pPr lvl="2">
              <a:buFontTx/>
              <a:buNone/>
              <a:defRPr/>
            </a:pPr>
            <a:r>
              <a:rPr lang="en-US" sz="1800" dirty="0">
                <a:solidFill>
                  <a:schemeClr val="bg1">
                    <a:lumMod val="65000"/>
                  </a:schemeClr>
                </a:solidFill>
                <a:latin typeface="Consolas" pitchFamily="49" charset="0"/>
                <a:cs typeface="Consolas" pitchFamily="49" charset="0"/>
              </a:rPr>
              <a:t>{ecelinux:3} </a:t>
            </a:r>
            <a:r>
              <a:rPr lang="en-US" sz="1800" dirty="0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./</a:t>
            </a:r>
            <a:r>
              <a:rPr lang="en-US" sz="1800" dirty="0" err="1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a.out</a:t>
            </a:r>
            <a:endParaRPr lang="en-US" sz="1800" dirty="0">
              <a:solidFill>
                <a:srgbClr val="7030A0"/>
              </a:solidFill>
              <a:latin typeface="Consolas" pitchFamily="49" charset="0"/>
              <a:cs typeface="Consolas" pitchFamily="49" charset="0"/>
            </a:endParaRPr>
          </a:p>
          <a:p>
            <a:pPr lvl="2">
              <a:spcBef>
                <a:spcPct val="0"/>
              </a:spcBef>
              <a:buFontTx/>
              <a:buNone/>
              <a:defRPr/>
            </a:pPr>
            <a:r>
              <a:rPr lang="en-US" sz="1800" dirty="0">
                <a:latin typeface="Consolas" pitchFamily="49" charset="0"/>
                <a:cs typeface="Consolas" pitchFamily="49" charset="0"/>
              </a:rPr>
              <a:t>The square of 3 is 9</a:t>
            </a:r>
          </a:p>
          <a:p>
            <a:pPr lvl="2">
              <a:buFontTx/>
              <a:buNone/>
              <a:defRPr/>
            </a:pPr>
            <a:r>
              <a:rPr lang="en-US" sz="1800" dirty="0">
                <a:solidFill>
                  <a:schemeClr val="bg1">
                    <a:lumMod val="65000"/>
                  </a:schemeClr>
                </a:solidFill>
                <a:latin typeface="Consolas" pitchFamily="49" charset="0"/>
                <a:cs typeface="Consolas" pitchFamily="49" charset="0"/>
              </a:rPr>
              <a:t>{ecelinux:4}</a:t>
            </a:r>
          </a:p>
        </p:txBody>
      </p:sp>
    </p:spTree>
    <p:extLst>
      <p:ext uri="{BB962C8B-B14F-4D97-AF65-F5344CB8AC3E}">
        <p14:creationId xmlns:p14="http://schemas.microsoft.com/office/powerpoint/2010/main" val="29053184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The File as the Unit of Compilation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This is an alternate form:</a:t>
            </a:r>
          </a:p>
          <a:p>
            <a:pPr>
              <a:buFontTx/>
              <a:buNone/>
            </a:pPr>
            <a:endParaRPr lang="en-US" sz="1400" b="1" dirty="0">
              <a:latin typeface="Courier New" pitchFamily="49" charset="0"/>
              <a:cs typeface="Arial" charset="0"/>
            </a:endParaRPr>
          </a:p>
          <a:p>
            <a:pPr lvl="2">
              <a:buFontTx/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#include&lt;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iostream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&gt;</a:t>
            </a:r>
          </a:p>
          <a:p>
            <a:pPr lvl="2">
              <a:buFontTx/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using namespace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std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;</a:t>
            </a:r>
          </a:p>
          <a:p>
            <a:pPr lvl="2">
              <a:buFontTx/>
              <a:buNone/>
            </a:pPr>
            <a:endParaRPr lang="en-US" sz="1400" dirty="0">
              <a:latin typeface="Consolas" pitchFamily="49" charset="0"/>
              <a:cs typeface="Consolas" pitchFamily="49" charset="0"/>
            </a:endParaRPr>
          </a:p>
          <a:p>
            <a:pPr lvl="2">
              <a:buFontTx/>
              <a:buNone/>
            </a:pPr>
            <a:r>
              <a:rPr lang="en-US" sz="1400" dirty="0" err="1">
                <a:solidFill>
                  <a:srgbClr val="FF3300"/>
                </a:solidFill>
                <a:latin typeface="Consolas" pitchFamily="49" charset="0"/>
                <a:cs typeface="Consolas" pitchFamily="49" charset="0"/>
              </a:rPr>
              <a:t>int</a:t>
            </a:r>
            <a:r>
              <a:rPr lang="en-US" sz="1400" dirty="0">
                <a:solidFill>
                  <a:srgbClr val="FF33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1400" dirty="0" err="1">
                <a:solidFill>
                  <a:srgbClr val="FF3300"/>
                </a:solidFill>
                <a:latin typeface="Consolas" pitchFamily="49" charset="0"/>
                <a:cs typeface="Consolas" pitchFamily="49" charset="0"/>
              </a:rPr>
              <a:t>sqr</a:t>
            </a:r>
            <a:r>
              <a:rPr lang="en-US" sz="1400" dirty="0">
                <a:solidFill>
                  <a:srgbClr val="FF3300"/>
                </a:solidFill>
                <a:latin typeface="Consolas" pitchFamily="49" charset="0"/>
                <a:cs typeface="Consolas" pitchFamily="49" charset="0"/>
              </a:rPr>
              <a:t>( </a:t>
            </a:r>
            <a:r>
              <a:rPr lang="en-US" sz="1400" dirty="0" err="1">
                <a:solidFill>
                  <a:srgbClr val="FF3300"/>
                </a:solidFill>
                <a:latin typeface="Consolas" pitchFamily="49" charset="0"/>
                <a:cs typeface="Consolas" pitchFamily="49" charset="0"/>
              </a:rPr>
              <a:t>int</a:t>
            </a:r>
            <a:r>
              <a:rPr lang="en-US" sz="1400" dirty="0">
                <a:solidFill>
                  <a:srgbClr val="FF3300"/>
                </a:solidFill>
                <a:latin typeface="Consolas" pitchFamily="49" charset="0"/>
                <a:cs typeface="Consolas" pitchFamily="49" charset="0"/>
              </a:rPr>
              <a:t> );                // Function declaration</a:t>
            </a:r>
            <a:endParaRPr lang="en-US" sz="1400" dirty="0">
              <a:latin typeface="Consolas" pitchFamily="49" charset="0"/>
              <a:cs typeface="Consolas" pitchFamily="49" charset="0"/>
            </a:endParaRPr>
          </a:p>
          <a:p>
            <a:pPr lvl="2">
              <a:buFontTx/>
              <a:buNone/>
            </a:pPr>
            <a:endParaRPr lang="en-US" sz="1400" dirty="0">
              <a:latin typeface="Consolas" pitchFamily="49" charset="0"/>
              <a:cs typeface="Consolas" pitchFamily="49" charset="0"/>
            </a:endParaRPr>
          </a:p>
          <a:p>
            <a:pPr lvl="2">
              <a:buFontTx/>
              <a:buNone/>
            </a:pPr>
            <a:r>
              <a:rPr lang="en-US" sz="1400" dirty="0" err="1">
                <a:solidFill>
                  <a:srgbClr val="FF3300"/>
                </a:solidFill>
                <a:latin typeface="Consolas" pitchFamily="49" charset="0"/>
                <a:cs typeface="Consolas" pitchFamily="49" charset="0"/>
              </a:rPr>
              <a:t>int</a:t>
            </a:r>
            <a:r>
              <a:rPr lang="en-US" sz="1400" dirty="0">
                <a:solidFill>
                  <a:srgbClr val="FF3300"/>
                </a:solidFill>
                <a:latin typeface="Consolas" pitchFamily="49" charset="0"/>
                <a:cs typeface="Consolas" pitchFamily="49" charset="0"/>
              </a:rPr>
              <a:t> main()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{</a:t>
            </a:r>
          </a:p>
          <a:p>
            <a:pPr lvl="2">
              <a:buFontTx/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cout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&lt;&lt; "The square of 3 is " &lt;&lt;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sqr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(3) &lt;&lt;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endl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;</a:t>
            </a:r>
          </a:p>
          <a:p>
            <a:pPr lvl="2">
              <a:buFontTx/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return 0;</a:t>
            </a:r>
          </a:p>
          <a:p>
            <a:pPr lvl="2">
              <a:buFontTx/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}</a:t>
            </a:r>
          </a:p>
          <a:p>
            <a:pPr lvl="2">
              <a:buFontTx/>
              <a:buNone/>
            </a:pPr>
            <a:endParaRPr lang="en-US" sz="1400" dirty="0">
              <a:latin typeface="Consolas" pitchFamily="49" charset="0"/>
              <a:cs typeface="Consolas" pitchFamily="49" charset="0"/>
            </a:endParaRPr>
          </a:p>
          <a:p>
            <a:pPr lvl="2">
              <a:buFontTx/>
              <a:buNone/>
            </a:pPr>
            <a:r>
              <a:rPr lang="en-US" sz="1400" dirty="0" err="1">
                <a:solidFill>
                  <a:srgbClr val="FF3300"/>
                </a:solidFill>
                <a:latin typeface="Consolas" pitchFamily="49" charset="0"/>
                <a:cs typeface="Consolas" pitchFamily="49" charset="0"/>
              </a:rPr>
              <a:t>int</a:t>
            </a:r>
            <a:r>
              <a:rPr lang="en-US" sz="1400" dirty="0">
                <a:solidFill>
                  <a:srgbClr val="FF33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1400" dirty="0" err="1">
                <a:solidFill>
                  <a:srgbClr val="FF3300"/>
                </a:solidFill>
                <a:latin typeface="Consolas" pitchFamily="49" charset="0"/>
                <a:cs typeface="Consolas" pitchFamily="49" charset="0"/>
              </a:rPr>
              <a:t>sqr</a:t>
            </a:r>
            <a:r>
              <a:rPr lang="en-US" sz="1400" dirty="0">
                <a:solidFill>
                  <a:srgbClr val="FF3300"/>
                </a:solidFill>
                <a:latin typeface="Consolas" pitchFamily="49" charset="0"/>
                <a:cs typeface="Consolas" pitchFamily="49" charset="0"/>
              </a:rPr>
              <a:t>( </a:t>
            </a:r>
            <a:r>
              <a:rPr lang="en-US" sz="1400" dirty="0" err="1">
                <a:solidFill>
                  <a:srgbClr val="FF3300"/>
                </a:solidFill>
                <a:latin typeface="Consolas" pitchFamily="49" charset="0"/>
                <a:cs typeface="Consolas" pitchFamily="49" charset="0"/>
              </a:rPr>
              <a:t>int</a:t>
            </a:r>
            <a:r>
              <a:rPr lang="en-US" sz="1400" dirty="0">
                <a:solidFill>
                  <a:srgbClr val="FF3300"/>
                </a:solidFill>
                <a:latin typeface="Consolas" pitchFamily="49" charset="0"/>
                <a:cs typeface="Consolas" pitchFamily="49" charset="0"/>
              </a:rPr>
              <a:t> n )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{             </a:t>
            </a:r>
            <a:r>
              <a:rPr lang="en-US" sz="1400" dirty="0">
                <a:solidFill>
                  <a:srgbClr val="FF3300"/>
                </a:solidFill>
                <a:latin typeface="Consolas" pitchFamily="49" charset="0"/>
                <a:cs typeface="Consolas" pitchFamily="49" charset="0"/>
              </a:rPr>
              <a:t>// Function definition</a:t>
            </a:r>
            <a:endParaRPr lang="en-US" sz="1400" dirty="0">
              <a:latin typeface="Consolas" pitchFamily="49" charset="0"/>
              <a:cs typeface="Consolas" pitchFamily="49" charset="0"/>
            </a:endParaRPr>
          </a:p>
          <a:p>
            <a:pPr lvl="2">
              <a:buFontTx/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return n*n;                </a:t>
            </a:r>
            <a:r>
              <a:rPr lang="en-US" sz="1400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// The definition can be in another file</a:t>
            </a:r>
          </a:p>
          <a:p>
            <a:pPr lvl="2">
              <a:buFontTx/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}</a:t>
            </a:r>
          </a:p>
          <a:p>
            <a:pPr>
              <a:buFontTx/>
              <a:buNone/>
            </a:pPr>
            <a:endParaRPr lang="en-US" sz="1400" b="1" dirty="0">
              <a:latin typeface="Courier New" pitchFamily="49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86890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Namespaces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Arial" charset="0"/>
                <a:cs typeface="Arial" charset="0"/>
              </a:rPr>
              <a:t>Variables defined: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In functions are </a:t>
            </a:r>
            <a:r>
              <a:rPr lang="en-US" i="1" dirty="0">
                <a:latin typeface="Arial" charset="0"/>
                <a:cs typeface="Arial" charset="0"/>
              </a:rPr>
              <a:t>local variables</a:t>
            </a:r>
            <a:endParaRPr lang="en-US" dirty="0">
              <a:latin typeface="Arial" charset="0"/>
              <a:cs typeface="Arial" charset="0"/>
            </a:endParaRPr>
          </a:p>
          <a:p>
            <a:pPr lvl="1"/>
            <a:r>
              <a:rPr lang="en-US" dirty="0">
                <a:latin typeface="Arial" charset="0"/>
                <a:cs typeface="Arial" charset="0"/>
              </a:rPr>
              <a:t>In classes are </a:t>
            </a:r>
            <a:r>
              <a:rPr lang="en-US" i="1" dirty="0">
                <a:latin typeface="Arial" charset="0"/>
                <a:cs typeface="Arial" charset="0"/>
              </a:rPr>
              <a:t>member variables</a:t>
            </a:r>
            <a:endParaRPr lang="en-US" dirty="0">
              <a:latin typeface="Arial" charset="0"/>
              <a:cs typeface="Arial" charset="0"/>
            </a:endParaRPr>
          </a:p>
          <a:p>
            <a:pPr lvl="1"/>
            <a:r>
              <a:rPr lang="en-US" dirty="0">
                <a:latin typeface="Arial" charset="0"/>
                <a:cs typeface="Arial" charset="0"/>
              </a:rPr>
              <a:t>Elsewhere are </a:t>
            </a:r>
            <a:r>
              <a:rPr lang="en-US" i="1" dirty="0">
                <a:latin typeface="Arial" charset="0"/>
                <a:cs typeface="Arial" charset="0"/>
              </a:rPr>
              <a:t>global variables</a:t>
            </a:r>
          </a:p>
          <a:p>
            <a:pPr>
              <a:buFont typeface="Arial" charset="0"/>
              <a:buNone/>
            </a:pPr>
            <a:r>
              <a:rPr lang="en-US" dirty="0">
                <a:latin typeface="Arial" charset="0"/>
                <a:cs typeface="Arial" charset="0"/>
              </a:rPr>
              <a:t>	</a:t>
            </a:r>
          </a:p>
          <a:p>
            <a:r>
              <a:rPr lang="en-US" dirty="0">
                <a:latin typeface="Arial" charset="0"/>
                <a:cs typeface="Arial" charset="0"/>
              </a:rPr>
              <a:t>Functions defined: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In classes are </a:t>
            </a:r>
            <a:r>
              <a:rPr lang="en-US" i="1" dirty="0">
                <a:latin typeface="Arial" charset="0"/>
                <a:cs typeface="Arial" charset="0"/>
              </a:rPr>
              <a:t>member functions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Elsewhere are </a:t>
            </a:r>
            <a:r>
              <a:rPr lang="en-US" i="1" dirty="0">
                <a:latin typeface="Arial" charset="0"/>
                <a:cs typeface="Arial" charset="0"/>
              </a:rPr>
              <a:t>global functions</a:t>
            </a:r>
            <a:endParaRPr 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dirty="0">
                <a:latin typeface="Arial" charset="0"/>
                <a:cs typeface="Arial" charset="0"/>
              </a:rPr>
              <a:t>	</a:t>
            </a:r>
          </a:p>
          <a:p>
            <a:r>
              <a:rPr lang="en-US" dirty="0">
                <a:latin typeface="Arial" charset="0"/>
                <a:cs typeface="Arial" charset="0"/>
              </a:rPr>
              <a:t>In all these cases, the keyword </a:t>
            </a:r>
            <a:r>
              <a:rPr lang="en-US" b="1" dirty="0">
                <a:latin typeface="Consolas" pitchFamily="49" charset="0"/>
                <a:cs typeface="Arial" charset="0"/>
              </a:rPr>
              <a:t>static</a:t>
            </a:r>
            <a:r>
              <a:rPr lang="en-US" dirty="0">
                <a:latin typeface="Arial" charset="0"/>
                <a:cs typeface="Arial" charset="0"/>
              </a:rPr>
              <a:t> can modify the scope</a:t>
            </a:r>
          </a:p>
        </p:txBody>
      </p:sp>
    </p:spTree>
    <p:extLst>
      <p:ext uri="{BB962C8B-B14F-4D97-AF65-F5344CB8AC3E}">
        <p14:creationId xmlns:p14="http://schemas.microsoft.com/office/powerpoint/2010/main" val="33368593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Namespaces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Global variables/variables cause problems, especially in large projects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Hundreds of employees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Dozens of projects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Everyone wanting a function </a:t>
            </a:r>
            <a:r>
              <a:rPr lang="en-US" dirty="0" err="1">
                <a:latin typeface="Consolas" pitchFamily="49" charset="0"/>
                <a:cs typeface="Arial" charset="0"/>
              </a:rPr>
              <a:t>init</a:t>
            </a:r>
            <a:r>
              <a:rPr lang="en-US" dirty="0">
                <a:latin typeface="Consolas" pitchFamily="49" charset="0"/>
                <a:cs typeface="Arial" charset="0"/>
              </a:rPr>
              <a:t>()</a:t>
            </a:r>
          </a:p>
          <a:p>
            <a:pPr>
              <a:buFont typeface="Arial" charset="0"/>
              <a:buNone/>
            </a:pPr>
            <a:endParaRPr lang="en-US" dirty="0">
              <a:latin typeface="Arial" charset="0"/>
              <a:cs typeface="Arial" charset="0"/>
            </a:endParaRPr>
          </a:p>
          <a:p>
            <a:r>
              <a:rPr lang="en-US" dirty="0">
                <a:latin typeface="Arial" charset="0"/>
                <a:cs typeface="Arial" charset="0"/>
              </a:rPr>
              <a:t>In C++ (and XML), this is solved using namespaces</a:t>
            </a:r>
          </a:p>
          <a:p>
            <a:pPr>
              <a:buFontTx/>
              <a:buNone/>
            </a:pPr>
            <a:endParaRPr lang="en-US" dirty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7591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Namespaces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pPr>
              <a:defRPr/>
            </a:pPr>
            <a:r>
              <a:rPr lang="en-US" dirty="0">
                <a:latin typeface="Arial" charset="0"/>
                <a:cs typeface="Arial" charset="0"/>
              </a:rPr>
              <a:t>A namespace adds an extra </a:t>
            </a:r>
            <a:r>
              <a:rPr lang="en-CA" dirty="0">
                <a:latin typeface="Arial" charset="0"/>
                <a:cs typeface="Arial" charset="0"/>
              </a:rPr>
              <a:t>disambiguation between similar names</a:t>
            </a:r>
            <a:endParaRPr lang="en-US" b="1" dirty="0">
              <a:latin typeface="Courier New" pitchFamily="49" charset="0"/>
              <a:cs typeface="Arial" charset="0"/>
            </a:endParaRPr>
          </a:p>
          <a:p>
            <a:pPr lvl="2">
              <a:buFontTx/>
              <a:buNone/>
              <a:defRPr/>
            </a:pPr>
            <a:r>
              <a:rPr lang="en-US" b="1" dirty="0">
                <a:latin typeface="Courier New" pitchFamily="49" charset="0"/>
                <a:cs typeface="Arial" charset="0"/>
              </a:rPr>
              <a:t>namespace </a:t>
            </a:r>
            <a:r>
              <a:rPr lang="en-US" b="1" dirty="0" err="1">
                <a:solidFill>
                  <a:srgbClr val="0066FF"/>
                </a:solidFill>
                <a:latin typeface="Courier New" pitchFamily="49" charset="0"/>
                <a:cs typeface="Arial" charset="0"/>
              </a:rPr>
              <a:t>ca_uwaterloo_dwharder</a:t>
            </a:r>
            <a:r>
              <a:rPr lang="en-US" b="1" dirty="0">
                <a:latin typeface="Courier New" pitchFamily="49" charset="0"/>
                <a:cs typeface="Arial" charset="0"/>
              </a:rPr>
              <a:t> {</a:t>
            </a:r>
          </a:p>
          <a:p>
            <a:pPr lvl="2">
              <a:buFontTx/>
              <a:buNone/>
              <a:defRPr/>
            </a:pPr>
            <a:r>
              <a:rPr lang="en-US" b="1" dirty="0">
                <a:latin typeface="Courier New" pitchFamily="49" charset="0"/>
                <a:cs typeface="Arial" charset="0"/>
              </a:rPr>
              <a:t>    </a:t>
            </a:r>
            <a:r>
              <a:rPr lang="en-US" b="1" dirty="0" err="1">
                <a:latin typeface="Courier New" pitchFamily="49" charset="0"/>
                <a:cs typeface="Arial" charset="0"/>
              </a:rPr>
              <a:t>int</a:t>
            </a:r>
            <a:r>
              <a:rPr lang="en-US" b="1" dirty="0">
                <a:solidFill>
                  <a:srgbClr val="0066FF"/>
                </a:solidFill>
                <a:latin typeface="Courier New" pitchFamily="49" charset="0"/>
                <a:cs typeface="Arial" charset="0"/>
              </a:rPr>
              <a:t> n</a:t>
            </a:r>
            <a:r>
              <a:rPr lang="en-US" b="1" dirty="0">
                <a:latin typeface="Courier New" pitchFamily="49" charset="0"/>
                <a:cs typeface="Arial" charset="0"/>
              </a:rPr>
              <a:t> = 4;</a:t>
            </a:r>
          </a:p>
          <a:p>
            <a:pPr lvl="2">
              <a:buFontTx/>
              <a:buNone/>
              <a:defRPr/>
            </a:pPr>
            <a:r>
              <a:rPr lang="en-US" b="1" dirty="0">
                <a:latin typeface="Courier New" pitchFamily="49" charset="0"/>
                <a:cs typeface="Arial" charset="0"/>
              </a:rPr>
              <a:t>    double </a:t>
            </a:r>
            <a:r>
              <a:rPr lang="en-US" b="1" dirty="0">
                <a:solidFill>
                  <a:srgbClr val="0066FF"/>
                </a:solidFill>
                <a:latin typeface="Courier New" pitchFamily="49" charset="0"/>
                <a:cs typeface="Arial" charset="0"/>
              </a:rPr>
              <a:t>mean</a:t>
            </a:r>
            <a:r>
              <a:rPr lang="en-US" b="1" dirty="0">
                <a:latin typeface="Courier New" pitchFamily="49" charset="0"/>
                <a:cs typeface="Arial" charset="0"/>
              </a:rPr>
              <a:t> = 2.34567;</a:t>
            </a:r>
          </a:p>
          <a:p>
            <a:pPr lvl="2">
              <a:buFontTx/>
              <a:buNone/>
              <a:defRPr/>
            </a:pPr>
            <a:endParaRPr lang="en-US" b="1" dirty="0">
              <a:latin typeface="Courier New" pitchFamily="49" charset="0"/>
              <a:cs typeface="Arial" charset="0"/>
            </a:endParaRPr>
          </a:p>
          <a:p>
            <a:pPr lvl="2">
              <a:buFontTx/>
              <a:buNone/>
              <a:defRPr/>
            </a:pPr>
            <a:r>
              <a:rPr lang="en-US" b="1" dirty="0">
                <a:latin typeface="Courier New" pitchFamily="49" charset="0"/>
                <a:cs typeface="Arial" charset="0"/>
              </a:rPr>
              <a:t>    void </a:t>
            </a:r>
            <a:r>
              <a:rPr lang="en-US" b="1" dirty="0">
                <a:solidFill>
                  <a:srgbClr val="0066FF"/>
                </a:solidFill>
                <a:latin typeface="Courier New" pitchFamily="49" charset="0"/>
                <a:cs typeface="Arial" charset="0"/>
              </a:rPr>
              <a:t>init</a:t>
            </a:r>
            <a:r>
              <a:rPr lang="en-US" b="1" dirty="0">
                <a:latin typeface="Courier New" pitchFamily="49" charset="0"/>
                <a:cs typeface="Arial" charset="0"/>
              </a:rPr>
              <a:t>() {</a:t>
            </a:r>
          </a:p>
          <a:p>
            <a:pPr lvl="2">
              <a:buFontTx/>
              <a:buNone/>
              <a:defRPr/>
            </a:pPr>
            <a:r>
              <a:rPr lang="en-US" b="1" dirty="0">
                <a:latin typeface="Courier New" pitchFamily="49" charset="0"/>
                <a:cs typeface="Arial" charset="0"/>
              </a:rPr>
              <a:t>        // Does something...</a:t>
            </a:r>
          </a:p>
          <a:p>
            <a:pPr lvl="2">
              <a:buFontTx/>
              <a:buNone/>
              <a:defRPr/>
            </a:pPr>
            <a:r>
              <a:rPr lang="en-US" b="1" dirty="0">
                <a:latin typeface="Courier New" pitchFamily="49" charset="0"/>
                <a:cs typeface="Arial" charset="0"/>
              </a:rPr>
              <a:t>    }</a:t>
            </a:r>
          </a:p>
          <a:p>
            <a:pPr lvl="2">
              <a:buFontTx/>
              <a:buNone/>
              <a:defRPr/>
            </a:pPr>
            <a:r>
              <a:rPr lang="en-US" b="1" dirty="0">
                <a:latin typeface="Courier New" pitchFamily="49" charset="0"/>
                <a:cs typeface="Arial" charset="0"/>
              </a:rPr>
              <a:t>}</a:t>
            </a:r>
          </a:p>
          <a:p>
            <a:pPr>
              <a:buFont typeface="Arial" charset="0"/>
              <a:buNone/>
              <a:defRPr/>
            </a:pPr>
            <a:r>
              <a:rPr lang="en-CA" dirty="0">
                <a:solidFill>
                  <a:srgbClr val="000000"/>
                </a:solidFill>
                <a:latin typeface="Arial" charset="0"/>
                <a:cs typeface="Arial" charset="0"/>
              </a:rPr>
              <a:t>	</a:t>
            </a:r>
          </a:p>
          <a:p>
            <a:pPr>
              <a:defRPr/>
            </a:pPr>
            <a:r>
              <a:rPr lang="en-CA" dirty="0">
                <a:solidFill>
                  <a:srgbClr val="000000"/>
                </a:solidFill>
                <a:latin typeface="Arial" charset="0"/>
                <a:cs typeface="Arial" charset="0"/>
              </a:rPr>
              <a:t>There are two means of accessing these global variables and functions outside of this namespace:</a:t>
            </a:r>
          </a:p>
          <a:p>
            <a:pPr lvl="1">
              <a:defRPr/>
            </a:pPr>
            <a:r>
              <a:rPr lang="en-CA" dirty="0">
                <a:solidFill>
                  <a:srgbClr val="000000"/>
                </a:solidFill>
                <a:latin typeface="Arial" charset="0"/>
                <a:cs typeface="Arial" charset="0"/>
              </a:rPr>
              <a:t>The namespace as a prefix:     </a:t>
            </a:r>
            <a:r>
              <a:rPr lang="en-US" dirty="0" err="1">
                <a:solidFill>
                  <a:srgbClr val="0066FF"/>
                </a:solidFill>
                <a:latin typeface="Consolas" pitchFamily="49" charset="0"/>
                <a:cs typeface="Arial" charset="0"/>
              </a:rPr>
              <a:t>ca_uwaterloo_dwharder</a:t>
            </a:r>
            <a:r>
              <a:rPr lang="en-US" dirty="0">
                <a:solidFill>
                  <a:srgbClr val="0066FF"/>
                </a:solidFill>
                <a:latin typeface="Consolas" pitchFamily="49" charset="0"/>
                <a:cs typeface="Arial" charset="0"/>
              </a:rPr>
              <a:t>::init()</a:t>
            </a:r>
          </a:p>
          <a:p>
            <a:pPr lvl="1">
              <a:defRPr/>
            </a:pPr>
            <a:r>
              <a:rPr lang="en-CA" dirty="0">
                <a:solidFill>
                  <a:srgbClr val="000000"/>
                </a:solidFill>
                <a:latin typeface="Arial" charset="0"/>
                <a:cs typeface="Arial" charset="0"/>
              </a:rPr>
              <a:t>The </a:t>
            </a:r>
            <a:r>
              <a:rPr lang="en-CA" dirty="0">
                <a:solidFill>
                  <a:srgbClr val="000000"/>
                </a:solidFill>
                <a:latin typeface="Consolas" pitchFamily="49" charset="0"/>
                <a:cs typeface="Arial" charset="0"/>
              </a:rPr>
              <a:t>using</a:t>
            </a:r>
            <a:r>
              <a:rPr lang="en-CA" dirty="0">
                <a:solidFill>
                  <a:srgbClr val="000000"/>
                </a:solidFill>
                <a:latin typeface="Arial" charset="0"/>
                <a:cs typeface="Arial" charset="0"/>
              </a:rPr>
              <a:t> statement:</a:t>
            </a:r>
          </a:p>
          <a:p>
            <a:pPr lvl="1">
              <a:buFont typeface="Arial" charset="0"/>
              <a:buNone/>
              <a:defRPr/>
            </a:pPr>
            <a:r>
              <a:rPr lang="en-US" dirty="0">
                <a:solidFill>
                  <a:srgbClr val="0066FF"/>
                </a:solidFill>
                <a:latin typeface="Consolas" pitchFamily="49" charset="0"/>
                <a:cs typeface="Arial" charset="0"/>
              </a:rPr>
              <a:t>       using namespace </a:t>
            </a:r>
            <a:r>
              <a:rPr lang="en-US" dirty="0" err="1">
                <a:solidFill>
                  <a:srgbClr val="0066FF"/>
                </a:solidFill>
                <a:latin typeface="Consolas" pitchFamily="49" charset="0"/>
                <a:cs typeface="Arial" charset="0"/>
              </a:rPr>
              <a:t>ca_uwaterloo_dwharder</a:t>
            </a:r>
            <a:r>
              <a:rPr lang="en-US" dirty="0">
                <a:solidFill>
                  <a:srgbClr val="0066FF"/>
                </a:solidFill>
                <a:latin typeface="Consolas" pitchFamily="49" charset="0"/>
                <a:cs typeface="Arial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5469205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Namespaces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latin typeface="Arial" charset="0"/>
                <a:cs typeface="Arial" charset="0"/>
              </a:rPr>
              <a:t>You will only need this for the standard name space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All variables and functions in the standard library are in the </a:t>
            </a:r>
            <a:r>
              <a:rPr lang="en-US" b="1" dirty="0">
                <a:latin typeface="Consolas" pitchFamily="49" charset="0"/>
                <a:cs typeface="Arial" charset="0"/>
              </a:rPr>
              <a:t>std</a:t>
            </a:r>
            <a:r>
              <a:rPr lang="en-US" dirty="0">
                <a:latin typeface="Arial" charset="0"/>
                <a:cs typeface="Arial" charset="0"/>
              </a:rPr>
              <a:t> namespace</a:t>
            </a:r>
          </a:p>
          <a:p>
            <a:pPr>
              <a:buFont typeface="Arial" charset="0"/>
              <a:buNone/>
            </a:pPr>
            <a:endParaRPr 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sz="1800" dirty="0">
                <a:latin typeface="Consolas" pitchFamily="49" charset="0"/>
                <a:cs typeface="Arial" charset="0"/>
              </a:rPr>
              <a:t>		#include &lt;iostream&gt;</a:t>
            </a:r>
          </a:p>
          <a:p>
            <a:pPr>
              <a:buFont typeface="Arial" charset="0"/>
              <a:buNone/>
            </a:pPr>
            <a:r>
              <a:rPr lang="en-US" sz="1800" dirty="0">
                <a:latin typeface="Consolas" pitchFamily="49" charset="0"/>
                <a:cs typeface="Arial" charset="0"/>
              </a:rPr>
              <a:t>		</a:t>
            </a:r>
            <a:r>
              <a:rPr lang="en-US" sz="1800" dirty="0">
                <a:solidFill>
                  <a:srgbClr val="0066FF"/>
                </a:solidFill>
                <a:latin typeface="Consolas" pitchFamily="49" charset="0"/>
                <a:cs typeface="Arial" charset="0"/>
              </a:rPr>
              <a:t>std::</a:t>
            </a:r>
            <a:r>
              <a:rPr lang="en-US" sz="1800" dirty="0" err="1">
                <a:latin typeface="Consolas" pitchFamily="49" charset="0"/>
                <a:cs typeface="Arial" charset="0"/>
              </a:rPr>
              <a:t>cout</a:t>
            </a:r>
            <a:r>
              <a:rPr lang="en-US" sz="1800" dirty="0">
                <a:latin typeface="Consolas" pitchFamily="49" charset="0"/>
                <a:cs typeface="Arial" charset="0"/>
              </a:rPr>
              <a:t> &lt;&lt; "Hello world!" &lt;&lt; </a:t>
            </a:r>
            <a:r>
              <a:rPr lang="en-US" sz="1800" dirty="0">
                <a:solidFill>
                  <a:srgbClr val="0066FF"/>
                </a:solidFill>
                <a:latin typeface="Consolas" pitchFamily="49" charset="0"/>
                <a:cs typeface="Arial" charset="0"/>
              </a:rPr>
              <a:t>std::</a:t>
            </a:r>
            <a:r>
              <a:rPr lang="en-US" sz="1800" dirty="0" err="1">
                <a:latin typeface="Consolas" pitchFamily="49" charset="0"/>
                <a:cs typeface="Arial" charset="0"/>
              </a:rPr>
              <a:t>endl</a:t>
            </a:r>
            <a:r>
              <a:rPr lang="en-US" sz="1800" dirty="0">
                <a:latin typeface="Consolas" pitchFamily="49" charset="0"/>
                <a:cs typeface="Arial" charset="0"/>
              </a:rPr>
              <a:t>;</a:t>
            </a:r>
          </a:p>
          <a:p>
            <a:pPr>
              <a:buFont typeface="Arial" charset="0"/>
              <a:buNone/>
            </a:pPr>
            <a:endParaRPr 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dirty="0">
                <a:latin typeface="Arial" charset="0"/>
                <a:cs typeface="Arial" charset="0"/>
              </a:rPr>
              <a:t>        </a:t>
            </a:r>
            <a:r>
              <a:rPr lang="en-US" sz="1600" dirty="0">
                <a:latin typeface="Consolas" pitchFamily="49" charset="0"/>
                <a:cs typeface="Arial" charset="0"/>
              </a:rPr>
              <a:t>	#include &lt;iostream&gt;</a:t>
            </a:r>
          </a:p>
          <a:p>
            <a:pPr>
              <a:buFont typeface="Arial" charset="0"/>
              <a:buNone/>
            </a:pPr>
            <a:r>
              <a:rPr lang="en-US" sz="1600" dirty="0">
                <a:latin typeface="Consolas" pitchFamily="49" charset="0"/>
                <a:cs typeface="Arial" charset="0"/>
              </a:rPr>
              <a:t>		using namespace </a:t>
            </a:r>
            <a:r>
              <a:rPr lang="en-US" sz="1600" dirty="0">
                <a:solidFill>
                  <a:srgbClr val="0066FF"/>
                </a:solidFill>
                <a:latin typeface="Consolas" pitchFamily="49" charset="0"/>
                <a:cs typeface="Arial" charset="0"/>
              </a:rPr>
              <a:t>std</a:t>
            </a:r>
            <a:r>
              <a:rPr lang="en-US" sz="1600" dirty="0">
                <a:latin typeface="Consolas" pitchFamily="49" charset="0"/>
                <a:cs typeface="Arial" charset="0"/>
              </a:rPr>
              <a:t>;            // never used in production code</a:t>
            </a:r>
          </a:p>
          <a:p>
            <a:pPr>
              <a:buFont typeface="Arial" charset="0"/>
              <a:buNone/>
            </a:pPr>
            <a:endParaRPr lang="en-US" sz="1600" dirty="0">
              <a:latin typeface="Consolas" pitchFamily="49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sz="1600" dirty="0">
                <a:latin typeface="Consolas" pitchFamily="49" charset="0"/>
                <a:cs typeface="Arial" charset="0"/>
              </a:rPr>
              <a:t>		</a:t>
            </a:r>
            <a:r>
              <a:rPr lang="en-US" sz="1600" dirty="0" err="1">
                <a:latin typeface="Consolas" pitchFamily="49" charset="0"/>
                <a:cs typeface="Arial" charset="0"/>
              </a:rPr>
              <a:t>cout</a:t>
            </a:r>
            <a:r>
              <a:rPr lang="en-US" sz="1600" dirty="0">
                <a:latin typeface="Consolas" pitchFamily="49" charset="0"/>
                <a:cs typeface="Arial" charset="0"/>
              </a:rPr>
              <a:t> &lt;&lt; "Hello world!" &lt;&lt; </a:t>
            </a:r>
            <a:r>
              <a:rPr lang="en-US" sz="1600" dirty="0" err="1">
                <a:latin typeface="Consolas" pitchFamily="49" charset="0"/>
                <a:cs typeface="Arial" charset="0"/>
              </a:rPr>
              <a:t>endl</a:t>
            </a:r>
            <a:r>
              <a:rPr lang="en-US" sz="1600" dirty="0">
                <a:latin typeface="Consolas" pitchFamily="49" charset="0"/>
                <a:cs typeface="Arial" charset="0"/>
              </a:rPr>
              <a:t>;</a:t>
            </a:r>
            <a:endParaRPr lang="en-US" sz="1600" b="1" dirty="0">
              <a:latin typeface="Courier New" pitchFamily="49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4945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Printing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Printing in C++ is done through overloading the </a:t>
            </a:r>
            <a:r>
              <a:rPr lang="en-US" b="1" dirty="0">
                <a:latin typeface="Courier New" pitchFamily="49" charset="0"/>
                <a:cs typeface="Arial" charset="0"/>
              </a:rPr>
              <a:t>&lt;&lt;</a:t>
            </a:r>
            <a:r>
              <a:rPr lang="en-US" dirty="0">
                <a:latin typeface="Arial" charset="0"/>
                <a:cs typeface="Arial" charset="0"/>
              </a:rPr>
              <a:t> operator:</a:t>
            </a:r>
          </a:p>
          <a:p>
            <a:pPr>
              <a:buFontTx/>
              <a:buNone/>
            </a:pPr>
            <a:r>
              <a:rPr lang="en-US" dirty="0">
                <a:latin typeface="Arial" charset="0"/>
                <a:cs typeface="Arial" charset="0"/>
              </a:rPr>
              <a:t>		</a:t>
            </a:r>
            <a:r>
              <a:rPr lang="en-US" b="1" dirty="0" err="1">
                <a:latin typeface="Courier New" pitchFamily="49" charset="0"/>
                <a:cs typeface="Arial" charset="0"/>
              </a:rPr>
              <a:t>cout</a:t>
            </a:r>
            <a:r>
              <a:rPr lang="en-US" b="1" dirty="0">
                <a:latin typeface="Courier New" pitchFamily="49" charset="0"/>
                <a:cs typeface="Arial" charset="0"/>
              </a:rPr>
              <a:t> &lt;&lt; 3;</a:t>
            </a:r>
          </a:p>
          <a:p>
            <a:pPr>
              <a:buFont typeface="Arial" charset="0"/>
              <a:buNone/>
            </a:pPr>
            <a:r>
              <a:rPr lang="en-US" dirty="0">
                <a:latin typeface="Arial" charset="0"/>
                <a:cs typeface="Arial" charset="0"/>
              </a:rPr>
              <a:t>	</a:t>
            </a:r>
          </a:p>
          <a:p>
            <a:pPr>
              <a:buFont typeface="Arial" charset="0"/>
              <a:buNone/>
            </a:pPr>
            <a:r>
              <a:rPr lang="en-US" dirty="0">
                <a:latin typeface="Arial" charset="0"/>
                <a:cs typeface="Arial" charset="0"/>
              </a:rPr>
              <a:t>	If the left-hand argument of </a:t>
            </a:r>
            <a:r>
              <a:rPr lang="en-US" b="1" dirty="0">
                <a:latin typeface="Courier New" pitchFamily="49" charset="0"/>
                <a:cs typeface="Arial" charset="0"/>
              </a:rPr>
              <a:t>&lt;&lt;</a:t>
            </a:r>
            <a:r>
              <a:rPr lang="en-US" dirty="0">
                <a:latin typeface="Arial" charset="0"/>
                <a:cs typeface="Arial" charset="0"/>
              </a:rPr>
              <a:t> is an object of type </a:t>
            </a:r>
            <a:r>
              <a:rPr lang="en-US" b="1" dirty="0" err="1">
                <a:latin typeface="Courier New" pitchFamily="49" charset="0"/>
                <a:cs typeface="Arial" charset="0"/>
              </a:rPr>
              <a:t>ostream</a:t>
            </a:r>
            <a:r>
              <a:rPr lang="en-US" dirty="0">
                <a:latin typeface="Arial" charset="0"/>
                <a:cs typeface="Arial" charset="0"/>
              </a:rPr>
              <a:t> (</a:t>
            </a:r>
            <a:r>
              <a:rPr lang="en-US" i="1" dirty="0">
                <a:latin typeface="Arial" charset="0"/>
                <a:cs typeface="Arial" charset="0"/>
              </a:rPr>
              <a:t>o</a:t>
            </a:r>
            <a:r>
              <a:rPr lang="en-US" dirty="0">
                <a:latin typeface="Arial" charset="0"/>
                <a:cs typeface="Arial" charset="0"/>
              </a:rPr>
              <a:t>utput </a:t>
            </a:r>
            <a:r>
              <a:rPr lang="en-US" i="1" dirty="0">
                <a:latin typeface="Arial" charset="0"/>
                <a:cs typeface="Arial" charset="0"/>
              </a:rPr>
              <a:t>stream</a:t>
            </a:r>
            <a:r>
              <a:rPr lang="en-US" dirty="0">
                <a:latin typeface="Arial" charset="0"/>
                <a:cs typeface="Arial" charset="0"/>
              </a:rPr>
              <a:t>) and the right-hand argument is a </a:t>
            </a:r>
            <a:r>
              <a:rPr lang="en-US" b="1" dirty="0">
                <a:latin typeface="Courier New" pitchFamily="49" charset="0"/>
                <a:cs typeface="Arial" charset="0"/>
              </a:rPr>
              <a:t>double</a:t>
            </a:r>
            <a:r>
              <a:rPr lang="en-US" dirty="0">
                <a:latin typeface="Arial" charset="0"/>
                <a:cs typeface="Arial" charset="0"/>
              </a:rPr>
              <a:t>, </a:t>
            </a:r>
            <a:r>
              <a:rPr lang="en-US" b="1" dirty="0">
                <a:latin typeface="Courier New" pitchFamily="49" charset="0"/>
                <a:cs typeface="Arial" charset="0"/>
              </a:rPr>
              <a:t>int</a:t>
            </a:r>
            <a:r>
              <a:rPr lang="en-US" dirty="0">
                <a:latin typeface="Arial" charset="0"/>
                <a:cs typeface="Arial" charset="0"/>
              </a:rPr>
              <a:t>, </a:t>
            </a:r>
            <a:r>
              <a:rPr lang="en-US" b="1" dirty="0">
                <a:latin typeface="Courier New" pitchFamily="49" charset="0"/>
                <a:cs typeface="Arial" charset="0"/>
              </a:rPr>
              <a:t>string</a:t>
            </a:r>
            <a:r>
              <a:rPr lang="en-US" dirty="0">
                <a:latin typeface="Arial" charset="0"/>
                <a:cs typeface="Arial" charset="0"/>
              </a:rPr>
              <a:t>, etc., an appropriate function which prints the object is called</a:t>
            </a:r>
          </a:p>
        </p:txBody>
      </p:sp>
    </p:spTree>
    <p:extLst>
      <p:ext uri="{BB962C8B-B14F-4D97-AF65-F5344CB8AC3E}">
        <p14:creationId xmlns:p14="http://schemas.microsoft.com/office/powerpoint/2010/main" val="37809912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Printing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The format is suggestive of what is happening: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The objects are being </a:t>
            </a:r>
            <a:r>
              <a:rPr lang="en-US" i="1" dirty="0">
                <a:latin typeface="Arial" charset="0"/>
                <a:cs typeface="Arial" charset="0"/>
              </a:rPr>
              <a:t>sent</a:t>
            </a:r>
            <a:r>
              <a:rPr lang="en-US" dirty="0">
                <a:latin typeface="Arial" charset="0"/>
                <a:cs typeface="Arial" charset="0"/>
              </a:rPr>
              <a:t> to the </a:t>
            </a:r>
            <a:r>
              <a:rPr lang="en-US" b="1" dirty="0" err="1">
                <a:latin typeface="Courier New" pitchFamily="49" charset="0"/>
                <a:cs typeface="Arial" charset="0"/>
              </a:rPr>
              <a:t>cout</a:t>
            </a:r>
            <a:r>
              <a:rPr lang="en-US" dirty="0">
                <a:latin typeface="Arial" charset="0"/>
                <a:cs typeface="Arial" charset="0"/>
              </a:rPr>
              <a:t> (</a:t>
            </a:r>
            <a:r>
              <a:rPr lang="en-US" i="1" dirty="0">
                <a:latin typeface="Arial" charset="0"/>
                <a:cs typeface="Arial" charset="0"/>
              </a:rPr>
              <a:t>console output</a:t>
            </a:r>
            <a:r>
              <a:rPr lang="en-US" dirty="0">
                <a:latin typeface="Arial" charset="0"/>
                <a:cs typeface="Arial" charset="0"/>
              </a:rPr>
              <a:t>) object to be printed</a:t>
            </a:r>
          </a:p>
          <a:p>
            <a:pPr>
              <a:buFontTx/>
              <a:buNone/>
            </a:pPr>
            <a:r>
              <a:rPr lang="en-US" sz="1600" b="1" dirty="0">
                <a:latin typeface="Courier New" pitchFamily="49" charset="0"/>
                <a:cs typeface="Arial" charset="0"/>
              </a:rPr>
              <a:t>    </a:t>
            </a:r>
            <a:r>
              <a:rPr lang="en-US" sz="1600" b="1" dirty="0" err="1">
                <a:latin typeface="Courier New" pitchFamily="49" charset="0"/>
                <a:cs typeface="Arial" charset="0"/>
              </a:rPr>
              <a:t>cout</a:t>
            </a:r>
            <a:r>
              <a:rPr lang="en-US" sz="1600" b="1" dirty="0">
                <a:latin typeface="Courier New" pitchFamily="49" charset="0"/>
                <a:cs typeface="Arial" charset="0"/>
              </a:rPr>
              <a:t> &lt;&lt; "The square of 3 is " &lt;&lt; </a:t>
            </a:r>
            <a:r>
              <a:rPr lang="en-US" sz="1600" b="1" dirty="0" err="1">
                <a:latin typeface="Courier New" pitchFamily="49" charset="0"/>
                <a:cs typeface="Arial" charset="0"/>
              </a:rPr>
              <a:t>sqr</a:t>
            </a:r>
            <a:r>
              <a:rPr lang="en-US" sz="1600" b="1" dirty="0">
                <a:latin typeface="Courier New" pitchFamily="49" charset="0"/>
                <a:cs typeface="Arial" charset="0"/>
              </a:rPr>
              <a:t>(3) &lt;&lt; </a:t>
            </a:r>
            <a:r>
              <a:rPr lang="en-US" sz="1600" b="1" dirty="0" err="1">
                <a:latin typeface="Courier New" pitchFamily="49" charset="0"/>
                <a:cs typeface="Arial" charset="0"/>
              </a:rPr>
              <a:t>endl</a:t>
            </a:r>
            <a:r>
              <a:rPr lang="en-US" sz="1600" b="1" dirty="0">
                <a:latin typeface="Courier New" pitchFamily="49" charset="0"/>
                <a:cs typeface="Arial" charset="0"/>
              </a:rPr>
              <a:t>;</a:t>
            </a:r>
          </a:p>
          <a:p>
            <a:pPr>
              <a:buFont typeface="Arial" charset="0"/>
              <a:buNone/>
            </a:pPr>
            <a:endParaRPr lang="en-US" dirty="0">
              <a:latin typeface="Arial" charset="0"/>
              <a:cs typeface="Arial" charset="0"/>
            </a:endParaRPr>
          </a:p>
          <a:p>
            <a:r>
              <a:rPr lang="en-US" dirty="0">
                <a:latin typeface="Arial" charset="0"/>
                <a:cs typeface="Arial" charset="0"/>
              </a:rPr>
              <a:t>The objects being printed are: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a </a:t>
            </a:r>
            <a:r>
              <a:rPr lang="en-US" b="1" dirty="0">
                <a:latin typeface="Courier New" pitchFamily="49" charset="0"/>
                <a:cs typeface="Arial" charset="0"/>
              </a:rPr>
              <a:t>string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an </a:t>
            </a:r>
            <a:r>
              <a:rPr lang="en-US" b="1" dirty="0">
                <a:latin typeface="Courier New" pitchFamily="49" charset="0"/>
                <a:cs typeface="Arial" charset="0"/>
              </a:rPr>
              <a:t>int</a:t>
            </a:r>
            <a:endParaRPr lang="en-US" sz="1400" b="1" dirty="0">
              <a:latin typeface="Courier New" pitchFamily="49" charset="0"/>
              <a:cs typeface="Arial" charset="0"/>
            </a:endParaRPr>
          </a:p>
          <a:p>
            <a:pPr lvl="1"/>
            <a:r>
              <a:rPr lang="en-US" dirty="0">
                <a:latin typeface="Arial" charset="0"/>
                <a:cs typeface="Arial" charset="0"/>
              </a:rPr>
              <a:t>a platform-independent end-of-line identifier</a:t>
            </a:r>
            <a:endParaRPr lang="en-US" sz="1400" b="1" dirty="0">
              <a:latin typeface="Courier New" pitchFamily="49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53112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Printing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latin typeface="Arial" charset="0"/>
                <a:cs typeface="Arial" charset="0"/>
              </a:rPr>
              <a:t>How does</a:t>
            </a:r>
            <a:endParaRPr lang="en-US" sz="1600" b="1" dirty="0">
              <a:latin typeface="Courier New" pitchFamily="49" charset="0"/>
              <a:cs typeface="Arial" charset="0"/>
            </a:endParaRPr>
          </a:p>
          <a:p>
            <a:pPr>
              <a:buFontTx/>
              <a:buNone/>
              <a:defRPr/>
            </a:pPr>
            <a:r>
              <a:rPr lang="en-US" sz="1600" b="1" dirty="0">
                <a:latin typeface="Courier New" pitchFamily="49" charset="0"/>
                <a:cs typeface="Arial" charset="0"/>
              </a:rPr>
              <a:t>        </a:t>
            </a:r>
            <a:r>
              <a:rPr lang="en-US" sz="1600" b="1" dirty="0" err="1">
                <a:latin typeface="Courier New" pitchFamily="49" charset="0"/>
                <a:cs typeface="Arial" charset="0"/>
              </a:rPr>
              <a:t>cout</a:t>
            </a:r>
            <a:r>
              <a:rPr lang="en-US" sz="1600" b="1" dirty="0">
                <a:latin typeface="Courier New" pitchFamily="49" charset="0"/>
                <a:cs typeface="Arial" charset="0"/>
              </a:rPr>
              <a:t> &lt;&lt; "The square of 3 is " &lt;&lt; </a:t>
            </a:r>
            <a:r>
              <a:rPr lang="en-US" sz="1600" b="1" dirty="0" err="1">
                <a:latin typeface="Courier New" pitchFamily="49" charset="0"/>
                <a:cs typeface="Arial" charset="0"/>
              </a:rPr>
              <a:t>sqr</a:t>
            </a:r>
            <a:r>
              <a:rPr lang="en-US" sz="1600" b="1" dirty="0">
                <a:latin typeface="Courier New" pitchFamily="49" charset="0"/>
                <a:cs typeface="Arial" charset="0"/>
              </a:rPr>
              <a:t>(3) &lt;&lt; </a:t>
            </a:r>
            <a:r>
              <a:rPr lang="en-US" sz="1600" b="1" dirty="0" err="1">
                <a:latin typeface="Courier New" pitchFamily="49" charset="0"/>
                <a:cs typeface="Arial" charset="0"/>
              </a:rPr>
              <a:t>endl</a:t>
            </a:r>
            <a:r>
              <a:rPr lang="en-US" sz="1600" b="1" dirty="0">
                <a:latin typeface="Courier New" pitchFamily="49" charset="0"/>
                <a:cs typeface="Arial" charset="0"/>
              </a:rPr>
              <a:t>;</a:t>
            </a:r>
          </a:p>
          <a:p>
            <a:pPr>
              <a:buFontTx/>
              <a:buNone/>
              <a:defRPr/>
            </a:pPr>
            <a:r>
              <a:rPr lang="en-US" dirty="0">
                <a:latin typeface="Arial" charset="0"/>
                <a:cs typeface="Arial" charset="0"/>
              </a:rPr>
              <a:t>	work?</a:t>
            </a:r>
          </a:p>
          <a:p>
            <a:pPr>
              <a:buFont typeface="Arial" charset="0"/>
              <a:buNone/>
              <a:defRPr/>
            </a:pPr>
            <a:endParaRPr lang="en-US" dirty="0">
              <a:latin typeface="Arial" charset="0"/>
              <a:cs typeface="Arial" charset="0"/>
            </a:endParaRPr>
          </a:p>
          <a:p>
            <a:pPr>
              <a:defRPr/>
            </a:pPr>
            <a:r>
              <a:rPr lang="en-US" dirty="0">
                <a:latin typeface="Arial" charset="0"/>
                <a:cs typeface="Arial" charset="0"/>
              </a:rPr>
              <a:t>This is equivalent to</a:t>
            </a:r>
          </a:p>
          <a:p>
            <a:pPr algn="ctr">
              <a:buFontTx/>
              <a:buNone/>
              <a:defRPr/>
            </a:pPr>
            <a:r>
              <a:rPr lang="en-US" sz="1600" b="1" dirty="0">
                <a:solidFill>
                  <a:srgbClr val="0066FF"/>
                </a:solidFill>
                <a:latin typeface="Courier New" pitchFamily="49" charset="0"/>
                <a:cs typeface="Arial" charset="0"/>
              </a:rPr>
              <a:t>(</a:t>
            </a:r>
            <a:r>
              <a:rPr lang="en-US" sz="1600" b="1" dirty="0">
                <a:solidFill>
                  <a:srgbClr val="FF3300"/>
                </a:solidFill>
                <a:latin typeface="Courier New" pitchFamily="49" charset="0"/>
                <a:cs typeface="Arial" charset="0"/>
              </a:rPr>
              <a:t>(</a:t>
            </a:r>
            <a:r>
              <a:rPr lang="en-US" sz="1600" b="1" dirty="0" err="1">
                <a:latin typeface="Courier New" pitchFamily="49" charset="0"/>
                <a:cs typeface="Arial" charset="0"/>
              </a:rPr>
              <a:t>cout</a:t>
            </a:r>
            <a:r>
              <a:rPr lang="en-US" sz="1600" b="1" dirty="0">
                <a:latin typeface="Courier New" pitchFamily="49" charset="0"/>
                <a:cs typeface="Arial" charset="0"/>
              </a:rPr>
              <a:t> &lt;&lt; </a:t>
            </a:r>
            <a:r>
              <a:rPr lang="en-US" sz="1600" b="1" dirty="0">
                <a:solidFill>
                  <a:schemeClr val="bg1">
                    <a:lumMod val="50000"/>
                  </a:schemeClr>
                </a:solidFill>
                <a:latin typeface="Courier New" pitchFamily="49" charset="0"/>
                <a:cs typeface="Arial" charset="0"/>
              </a:rPr>
              <a:t>"The square of 3 is "</a:t>
            </a:r>
            <a:r>
              <a:rPr lang="en-US" sz="1600" b="1" dirty="0">
                <a:solidFill>
                  <a:srgbClr val="FF3300"/>
                </a:solidFill>
                <a:latin typeface="Courier New" pitchFamily="49" charset="0"/>
                <a:cs typeface="Arial" charset="0"/>
              </a:rPr>
              <a:t>)</a:t>
            </a:r>
            <a:r>
              <a:rPr lang="en-US" sz="1600" b="1" dirty="0">
                <a:latin typeface="Courier New" pitchFamily="49" charset="0"/>
                <a:cs typeface="Arial" charset="0"/>
              </a:rPr>
              <a:t> &lt;&lt; </a:t>
            </a:r>
            <a:r>
              <a:rPr lang="en-US" sz="1600" b="1" dirty="0" err="1">
                <a:solidFill>
                  <a:schemeClr val="bg1">
                    <a:lumMod val="50000"/>
                  </a:schemeClr>
                </a:solidFill>
                <a:latin typeface="Courier New" pitchFamily="49" charset="0"/>
                <a:cs typeface="Arial" charset="0"/>
              </a:rPr>
              <a:t>sqr</a:t>
            </a:r>
            <a:r>
              <a:rPr lang="en-US" sz="1600" b="1" dirty="0">
                <a:solidFill>
                  <a:schemeClr val="bg1">
                    <a:lumMod val="50000"/>
                  </a:schemeClr>
                </a:solidFill>
                <a:latin typeface="Courier New" pitchFamily="49" charset="0"/>
                <a:cs typeface="Arial" charset="0"/>
              </a:rPr>
              <a:t>(3)</a:t>
            </a:r>
            <a:r>
              <a:rPr lang="en-US" sz="1600" b="1" dirty="0">
                <a:solidFill>
                  <a:srgbClr val="0066FF"/>
                </a:solidFill>
                <a:latin typeface="Courier New" pitchFamily="49" charset="0"/>
                <a:cs typeface="Arial" charset="0"/>
              </a:rPr>
              <a:t>)</a:t>
            </a:r>
            <a:r>
              <a:rPr lang="en-US" sz="1600" b="1" dirty="0">
                <a:latin typeface="Courier New" pitchFamily="49" charset="0"/>
                <a:cs typeface="Arial" charset="0"/>
              </a:rPr>
              <a:t> &lt;&lt; </a:t>
            </a:r>
            <a:r>
              <a:rPr lang="en-US" sz="1600" b="1" dirty="0" err="1">
                <a:solidFill>
                  <a:schemeClr val="bg1">
                    <a:lumMod val="50000"/>
                  </a:schemeClr>
                </a:solidFill>
                <a:latin typeface="Courier New" pitchFamily="49" charset="0"/>
                <a:cs typeface="Arial" charset="0"/>
              </a:rPr>
              <a:t>endl</a:t>
            </a:r>
            <a:r>
              <a:rPr lang="en-US" sz="1600" b="1" dirty="0">
                <a:latin typeface="Courier New" pitchFamily="49" charset="0"/>
                <a:cs typeface="Arial" charset="0"/>
              </a:rPr>
              <a:t>;</a:t>
            </a:r>
          </a:p>
          <a:p>
            <a:pPr>
              <a:buFontTx/>
              <a:buNone/>
              <a:defRPr/>
            </a:pPr>
            <a:r>
              <a:rPr lang="en-US" dirty="0">
                <a:latin typeface="Arial" charset="0"/>
                <a:cs typeface="Arial" charset="0"/>
              </a:rPr>
              <a:t>	where </a:t>
            </a:r>
            <a:r>
              <a:rPr lang="en-US" b="1" dirty="0">
                <a:latin typeface="Courier New" pitchFamily="49" charset="0"/>
                <a:cs typeface="Arial" charset="0"/>
              </a:rPr>
              <a:t>&lt;&lt;</a:t>
            </a:r>
            <a:r>
              <a:rPr lang="en-US" dirty="0">
                <a:latin typeface="Arial" charset="0"/>
                <a:cs typeface="Arial" charset="0"/>
              </a:rPr>
              <a:t> is an operation (like </a:t>
            </a:r>
            <a:r>
              <a:rPr lang="en-US" b="1" dirty="0">
                <a:latin typeface="Courier New" pitchFamily="49" charset="0"/>
                <a:cs typeface="Arial" charset="0"/>
              </a:rPr>
              <a:t>+</a:t>
            </a:r>
            <a:r>
              <a:rPr lang="en-US" dirty="0">
                <a:latin typeface="Arial" charset="0"/>
                <a:cs typeface="Arial" charset="0"/>
              </a:rPr>
              <a:t>) which prints the object and returns the </a:t>
            </a:r>
            <a:r>
              <a:rPr lang="en-US" b="1" dirty="0" err="1">
                <a:latin typeface="Courier New" pitchFamily="49" charset="0"/>
                <a:cs typeface="Arial" charset="0"/>
              </a:rPr>
              <a:t>cout</a:t>
            </a:r>
            <a:r>
              <a:rPr lang="en-US" dirty="0">
                <a:latin typeface="Arial" charset="0"/>
                <a:cs typeface="Arial" charset="0"/>
              </a:rPr>
              <a:t> object</a:t>
            </a:r>
          </a:p>
        </p:txBody>
      </p:sp>
    </p:spTree>
    <p:extLst>
      <p:ext uri="{BB962C8B-B14F-4D97-AF65-F5344CB8AC3E}">
        <p14:creationId xmlns:p14="http://schemas.microsoft.com/office/powerpoint/2010/main" val="11665167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35893-AEE2-AB4F-A9D6-1ACA42DBC5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 Statements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57330B-A441-9847-828D-D4F24F8140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6849"/>
            <a:ext cx="10515600" cy="4974772"/>
          </a:xfrm>
        </p:spPr>
        <p:txBody>
          <a:bodyPr>
            <a:normAutofit fontScale="70000" lnSpcReduction="20000"/>
          </a:bodyPr>
          <a:lstStyle/>
          <a:p>
            <a:pPr>
              <a:defRPr/>
            </a:pPr>
            <a:r>
              <a:rPr lang="en-US" sz="3800" dirty="0"/>
              <a:t>All control statements are similar in all programming languages</a:t>
            </a:r>
            <a:endParaRPr lang="en-US" dirty="0"/>
          </a:p>
          <a:p>
            <a:pPr>
              <a:buFontTx/>
              <a:buNone/>
              <a:defRPr/>
            </a:pPr>
            <a:endParaRPr lang="en-US" b="1" dirty="0">
              <a:latin typeface="Courier New" pitchFamily="49" charset="0"/>
            </a:endParaRPr>
          </a:p>
          <a:p>
            <a:pPr>
              <a:buFontTx/>
              <a:buNone/>
              <a:defRPr/>
            </a:pPr>
            <a:r>
              <a:rPr lang="en-US" b="1" dirty="0">
                <a:latin typeface="Courier New" pitchFamily="49" charset="0"/>
              </a:rPr>
              <a:t>       </a:t>
            </a:r>
            <a:r>
              <a:rPr lang="en-US" dirty="0">
                <a:solidFill>
                  <a:srgbClr val="FF0000"/>
                </a:solidFill>
                <a:latin typeface="Consolas" pitchFamily="49" charset="0"/>
              </a:rPr>
              <a:t>if ( </a:t>
            </a:r>
            <a:r>
              <a:rPr lang="en-US" i="1" dirty="0">
                <a:solidFill>
                  <a:srgbClr val="FF0000"/>
                </a:solidFill>
                <a:latin typeface="Consolas" pitchFamily="49" charset="0"/>
              </a:rPr>
              <a:t>statement</a:t>
            </a:r>
            <a:r>
              <a:rPr lang="en-US" dirty="0">
                <a:solidFill>
                  <a:srgbClr val="FF0000"/>
                </a:solidFill>
                <a:latin typeface="Consolas" pitchFamily="49" charset="0"/>
              </a:rPr>
              <a:t> ) {</a:t>
            </a:r>
          </a:p>
          <a:p>
            <a:pPr>
              <a:buFontTx/>
              <a:buNone/>
              <a:defRPr/>
            </a:pPr>
            <a:r>
              <a:rPr lang="en-US" dirty="0">
                <a:solidFill>
                  <a:srgbClr val="FF0000"/>
                </a:solidFill>
                <a:latin typeface="Consolas" pitchFamily="49" charset="0"/>
              </a:rPr>
              <a:t>           // ...</a:t>
            </a:r>
          </a:p>
          <a:p>
            <a:pPr>
              <a:buFontTx/>
              <a:buNone/>
              <a:defRPr/>
            </a:pPr>
            <a:r>
              <a:rPr lang="en-US" dirty="0">
                <a:solidFill>
                  <a:srgbClr val="FF0000"/>
                </a:solidFill>
                <a:latin typeface="Consolas" pitchFamily="49" charset="0"/>
              </a:rPr>
              <a:t>       } else if ( </a:t>
            </a:r>
            <a:r>
              <a:rPr lang="en-US" i="1" dirty="0">
                <a:solidFill>
                  <a:srgbClr val="FF0000"/>
                </a:solidFill>
                <a:latin typeface="Consolas" pitchFamily="49" charset="0"/>
              </a:rPr>
              <a:t>statement</a:t>
            </a:r>
            <a:r>
              <a:rPr lang="en-US" dirty="0">
                <a:solidFill>
                  <a:srgbClr val="FF0000"/>
                </a:solidFill>
                <a:latin typeface="Consolas" pitchFamily="49" charset="0"/>
              </a:rPr>
              <a:t> ) {</a:t>
            </a:r>
          </a:p>
          <a:p>
            <a:pPr>
              <a:buFontTx/>
              <a:buNone/>
              <a:defRPr/>
            </a:pPr>
            <a:r>
              <a:rPr lang="en-US" dirty="0">
                <a:solidFill>
                  <a:srgbClr val="FF0000"/>
                </a:solidFill>
                <a:latin typeface="Consolas" pitchFamily="49" charset="0"/>
              </a:rPr>
              <a:t>           // ...                   </a:t>
            </a:r>
            <a:r>
              <a:rPr lang="en-US" dirty="0">
                <a:solidFill>
                  <a:schemeClr val="accent2"/>
                </a:solidFill>
                <a:latin typeface="Consolas" pitchFamily="49" charset="0"/>
              </a:rPr>
              <a:t>while ( </a:t>
            </a:r>
            <a:r>
              <a:rPr lang="en-US" i="1" dirty="0">
                <a:solidFill>
                  <a:schemeClr val="accent2"/>
                </a:solidFill>
                <a:latin typeface="Consolas" pitchFamily="49" charset="0"/>
              </a:rPr>
              <a:t>statement</a:t>
            </a:r>
            <a:r>
              <a:rPr lang="en-US" dirty="0">
                <a:solidFill>
                  <a:schemeClr val="accent2"/>
                </a:solidFill>
                <a:latin typeface="Consolas" pitchFamily="49" charset="0"/>
              </a:rPr>
              <a:t> ) {</a:t>
            </a:r>
            <a:endParaRPr lang="en-US" dirty="0">
              <a:solidFill>
                <a:srgbClr val="FF0000"/>
              </a:solidFill>
              <a:latin typeface="Consolas" pitchFamily="49" charset="0"/>
            </a:endParaRPr>
          </a:p>
          <a:p>
            <a:pPr>
              <a:buFontTx/>
              <a:buNone/>
              <a:defRPr/>
            </a:pPr>
            <a:r>
              <a:rPr lang="en-US" dirty="0">
                <a:solidFill>
                  <a:srgbClr val="FF0000"/>
                </a:solidFill>
                <a:latin typeface="Consolas" pitchFamily="49" charset="0"/>
              </a:rPr>
              <a:t>       } else {                         </a:t>
            </a:r>
            <a:r>
              <a:rPr lang="en-US" dirty="0">
                <a:solidFill>
                  <a:schemeClr val="accent2"/>
                </a:solidFill>
                <a:latin typeface="Consolas" pitchFamily="49" charset="0"/>
              </a:rPr>
              <a:t>// ...</a:t>
            </a:r>
            <a:endParaRPr lang="en-US" dirty="0">
              <a:solidFill>
                <a:srgbClr val="FF0000"/>
              </a:solidFill>
              <a:latin typeface="Consolas" pitchFamily="49" charset="0"/>
            </a:endParaRPr>
          </a:p>
          <a:p>
            <a:pPr>
              <a:buFontTx/>
              <a:buNone/>
              <a:defRPr/>
            </a:pPr>
            <a:r>
              <a:rPr lang="en-US" dirty="0">
                <a:solidFill>
                  <a:srgbClr val="FF0000"/>
                </a:solidFill>
                <a:latin typeface="Consolas" pitchFamily="49" charset="0"/>
              </a:rPr>
              <a:t>           // ...</a:t>
            </a:r>
            <a:r>
              <a:rPr lang="en-US" dirty="0">
                <a:latin typeface="Consolas" pitchFamily="49" charset="0"/>
              </a:rPr>
              <a:t>                   </a:t>
            </a:r>
            <a:r>
              <a:rPr lang="en-US" dirty="0">
                <a:solidFill>
                  <a:schemeClr val="accent2"/>
                </a:solidFill>
                <a:latin typeface="Consolas" pitchFamily="49" charset="0"/>
              </a:rPr>
              <a:t>}</a:t>
            </a:r>
          </a:p>
          <a:p>
            <a:pPr>
              <a:buFontTx/>
              <a:buNone/>
              <a:defRPr/>
            </a:pPr>
            <a:r>
              <a:rPr lang="en-US" dirty="0">
                <a:latin typeface="Consolas" pitchFamily="49" charset="0"/>
              </a:rPr>
              <a:t>       </a:t>
            </a:r>
            <a:r>
              <a:rPr lang="en-US" dirty="0">
                <a:solidFill>
                  <a:srgbClr val="FF0000"/>
                </a:solidFill>
                <a:latin typeface="Consolas" pitchFamily="49" charset="0"/>
              </a:rPr>
              <a:t>}</a:t>
            </a:r>
          </a:p>
          <a:p>
            <a:pPr>
              <a:buFontTx/>
              <a:buNone/>
              <a:defRPr/>
            </a:pPr>
            <a:r>
              <a:rPr lang="en-US" dirty="0">
                <a:solidFill>
                  <a:srgbClr val="FF0000"/>
                </a:solidFill>
                <a:latin typeface="Consolas" pitchFamily="49" charset="0"/>
              </a:rPr>
              <a:t>                          </a:t>
            </a:r>
            <a:r>
              <a:rPr lang="en-US" dirty="0">
                <a:solidFill>
                  <a:srgbClr val="FF33CC"/>
                </a:solidFill>
                <a:latin typeface="Consolas" pitchFamily="49" charset="0"/>
              </a:rPr>
              <a:t>for ( int </a:t>
            </a:r>
            <a:r>
              <a:rPr lang="en-US" dirty="0" err="1">
                <a:solidFill>
                  <a:srgbClr val="FF33CC"/>
                </a:solidFill>
                <a:latin typeface="Consolas" pitchFamily="49" charset="0"/>
              </a:rPr>
              <a:t>i</a:t>
            </a:r>
            <a:r>
              <a:rPr lang="en-US" dirty="0">
                <a:solidFill>
                  <a:srgbClr val="FF33CC"/>
                </a:solidFill>
                <a:latin typeface="Consolas" pitchFamily="49" charset="0"/>
              </a:rPr>
              <a:t> = 0; </a:t>
            </a:r>
            <a:r>
              <a:rPr lang="en-US" dirty="0" err="1">
                <a:solidFill>
                  <a:srgbClr val="FF33CC"/>
                </a:solidFill>
                <a:latin typeface="Consolas" pitchFamily="49" charset="0"/>
              </a:rPr>
              <a:t>i</a:t>
            </a:r>
            <a:r>
              <a:rPr lang="en-US" dirty="0">
                <a:solidFill>
                  <a:srgbClr val="FF33CC"/>
                </a:solidFill>
                <a:latin typeface="Consolas" pitchFamily="49" charset="0"/>
              </a:rPr>
              <a:t> &lt; N; ++</a:t>
            </a:r>
            <a:r>
              <a:rPr lang="en-US" dirty="0" err="1">
                <a:solidFill>
                  <a:srgbClr val="FF33CC"/>
                </a:solidFill>
                <a:latin typeface="Consolas" pitchFamily="49" charset="0"/>
              </a:rPr>
              <a:t>i</a:t>
            </a:r>
            <a:r>
              <a:rPr lang="en-US" dirty="0">
                <a:solidFill>
                  <a:srgbClr val="FF33CC"/>
                </a:solidFill>
                <a:latin typeface="Consolas" pitchFamily="49" charset="0"/>
              </a:rPr>
              <a:t> ) {</a:t>
            </a:r>
            <a:endParaRPr lang="en-US" dirty="0">
              <a:latin typeface="Consolas" pitchFamily="49" charset="0"/>
            </a:endParaRPr>
          </a:p>
          <a:p>
            <a:pPr>
              <a:buFontTx/>
              <a:buNone/>
              <a:defRPr/>
            </a:pPr>
            <a:r>
              <a:rPr lang="en-US" dirty="0">
                <a:solidFill>
                  <a:srgbClr val="FF33CC"/>
                </a:solidFill>
                <a:latin typeface="Consolas" pitchFamily="49" charset="0"/>
              </a:rPr>
              <a:t>                              // ...</a:t>
            </a:r>
          </a:p>
          <a:p>
            <a:pPr>
              <a:buFontTx/>
              <a:buNone/>
              <a:defRPr/>
            </a:pPr>
            <a:r>
              <a:rPr lang="en-US" dirty="0">
                <a:solidFill>
                  <a:srgbClr val="FF33CC"/>
                </a:solidFill>
                <a:latin typeface="Consolas" pitchFamily="49" charset="0"/>
              </a:rPr>
              <a:t>    </a:t>
            </a:r>
            <a:r>
              <a:rPr lang="en-US" dirty="0">
                <a:solidFill>
                  <a:srgbClr val="0099CC"/>
                </a:solidFill>
                <a:latin typeface="Consolas" pitchFamily="49" charset="0"/>
              </a:rPr>
              <a:t>do {</a:t>
            </a:r>
            <a:r>
              <a:rPr lang="en-US" dirty="0">
                <a:solidFill>
                  <a:srgbClr val="FF33CC"/>
                </a:solidFill>
                <a:latin typeface="Consolas" pitchFamily="49" charset="0"/>
              </a:rPr>
              <a:t>                  }</a:t>
            </a:r>
          </a:p>
          <a:p>
            <a:pPr>
              <a:buFontTx/>
              <a:buNone/>
              <a:defRPr/>
            </a:pPr>
            <a:r>
              <a:rPr lang="en-US" dirty="0">
                <a:solidFill>
                  <a:srgbClr val="0099CC"/>
                </a:solidFill>
                <a:latin typeface="Consolas" pitchFamily="49" charset="0"/>
              </a:rPr>
              <a:t>        // ...</a:t>
            </a:r>
          </a:p>
          <a:p>
            <a:pPr>
              <a:buFontTx/>
              <a:buNone/>
              <a:defRPr/>
            </a:pPr>
            <a:r>
              <a:rPr lang="en-US" dirty="0">
                <a:solidFill>
                  <a:srgbClr val="0099CC"/>
                </a:solidFill>
                <a:latin typeface="Consolas" pitchFamily="49" charset="0"/>
              </a:rPr>
              <a:t>    } while ( </a:t>
            </a:r>
            <a:r>
              <a:rPr lang="en-US" i="1" dirty="0">
                <a:solidFill>
                  <a:srgbClr val="0099CC"/>
                </a:solidFill>
                <a:latin typeface="Consolas" pitchFamily="49" charset="0"/>
              </a:rPr>
              <a:t>statement</a:t>
            </a:r>
            <a:r>
              <a:rPr lang="en-US" dirty="0">
                <a:solidFill>
                  <a:srgbClr val="0099CC"/>
                </a:solidFill>
                <a:latin typeface="Consolas" pitchFamily="49" charset="0"/>
              </a:rPr>
              <a:t> );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192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Printing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Visually:</a:t>
            </a:r>
          </a:p>
        </p:txBody>
      </p:sp>
      <p:pic>
        <p:nvPicPr>
          <p:cNvPr id="33796" name="Picture 5" descr="cou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2314" y="2357439"/>
            <a:ext cx="8207375" cy="3240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920885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Printing</a:t>
            </a:r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81201" y="1600201"/>
            <a:ext cx="8543925" cy="4525963"/>
          </a:xfrm>
        </p:spPr>
        <p:txBody>
          <a:bodyPr/>
          <a:lstStyle/>
          <a:p>
            <a:pPr>
              <a:buFont typeface="Arial" charset="0"/>
              <a:buNone/>
            </a:pPr>
            <a:r>
              <a:rPr lang="en-US" dirty="0">
                <a:latin typeface="Arial" charset="0"/>
                <a:cs typeface="Arial" charset="0"/>
              </a:rPr>
              <a:t>	Another way to look at this is that</a:t>
            </a:r>
          </a:p>
          <a:p>
            <a:pPr>
              <a:buFontTx/>
              <a:buNone/>
            </a:pPr>
            <a:r>
              <a:rPr lang="en-US" sz="1600" b="1" dirty="0">
                <a:latin typeface="Courier New" pitchFamily="49" charset="0"/>
                <a:cs typeface="Arial" charset="0"/>
              </a:rPr>
              <a:t>      </a:t>
            </a:r>
            <a:r>
              <a:rPr lang="en-US" sz="1600" b="1" dirty="0" err="1">
                <a:latin typeface="Courier New" pitchFamily="49" charset="0"/>
                <a:cs typeface="Arial" charset="0"/>
              </a:rPr>
              <a:t>cout</a:t>
            </a:r>
            <a:r>
              <a:rPr lang="en-US" sz="1600" b="1" dirty="0">
                <a:latin typeface="Courier New" pitchFamily="49" charset="0"/>
                <a:cs typeface="Arial" charset="0"/>
              </a:rPr>
              <a:t> </a:t>
            </a:r>
            <a:r>
              <a:rPr lang="en-US" sz="1600" b="1" dirty="0">
                <a:solidFill>
                  <a:srgbClr val="FF3300"/>
                </a:solidFill>
                <a:latin typeface="Courier New" pitchFamily="49" charset="0"/>
                <a:cs typeface="Arial" charset="0"/>
              </a:rPr>
              <a:t>&lt;&lt;</a:t>
            </a:r>
            <a:r>
              <a:rPr lang="en-US" sz="1600" b="1" dirty="0">
                <a:latin typeface="Courier New" pitchFamily="49" charset="0"/>
                <a:cs typeface="Arial" charset="0"/>
              </a:rPr>
              <a:t> "The square of 3 is " </a:t>
            </a:r>
            <a:r>
              <a:rPr lang="en-US" sz="1600" b="1" dirty="0">
                <a:solidFill>
                  <a:srgbClr val="FF3300"/>
                </a:solidFill>
                <a:latin typeface="Courier New" pitchFamily="49" charset="0"/>
                <a:cs typeface="Arial" charset="0"/>
              </a:rPr>
              <a:t>&lt;&lt;</a:t>
            </a:r>
            <a:r>
              <a:rPr lang="en-US" sz="1600" b="1" dirty="0">
                <a:latin typeface="Courier New" pitchFamily="49" charset="0"/>
                <a:cs typeface="Arial" charset="0"/>
              </a:rPr>
              <a:t> </a:t>
            </a:r>
            <a:r>
              <a:rPr lang="en-US" sz="1600" b="1" dirty="0" err="1">
                <a:latin typeface="Courier New" pitchFamily="49" charset="0"/>
                <a:cs typeface="Arial" charset="0"/>
              </a:rPr>
              <a:t>sqr</a:t>
            </a:r>
            <a:r>
              <a:rPr lang="en-US" sz="1600" b="1" dirty="0">
                <a:latin typeface="Courier New" pitchFamily="49" charset="0"/>
                <a:cs typeface="Arial" charset="0"/>
              </a:rPr>
              <a:t>(3) </a:t>
            </a:r>
            <a:r>
              <a:rPr lang="en-US" sz="1600" b="1" dirty="0">
                <a:solidFill>
                  <a:srgbClr val="FF3300"/>
                </a:solidFill>
                <a:latin typeface="Courier New" pitchFamily="49" charset="0"/>
                <a:cs typeface="Arial" charset="0"/>
              </a:rPr>
              <a:t>&lt;&lt;</a:t>
            </a:r>
            <a:r>
              <a:rPr lang="en-US" sz="1600" b="1" dirty="0">
                <a:latin typeface="Courier New" pitchFamily="49" charset="0"/>
                <a:cs typeface="Arial" charset="0"/>
              </a:rPr>
              <a:t> </a:t>
            </a:r>
            <a:r>
              <a:rPr lang="en-US" sz="1600" b="1" dirty="0" err="1">
                <a:latin typeface="Courier New" pitchFamily="49" charset="0"/>
                <a:cs typeface="Arial" charset="0"/>
              </a:rPr>
              <a:t>endl</a:t>
            </a:r>
            <a:r>
              <a:rPr lang="en-US" sz="1600" b="1" dirty="0">
                <a:latin typeface="Courier New" pitchFamily="49" charset="0"/>
                <a:cs typeface="Arial" charset="0"/>
              </a:rPr>
              <a:t>;</a:t>
            </a:r>
            <a:endParaRPr lang="en-US" dirty="0">
              <a:latin typeface="Arial" charset="0"/>
              <a:cs typeface="Arial" charset="0"/>
            </a:endParaRPr>
          </a:p>
          <a:p>
            <a:pPr>
              <a:buFontTx/>
              <a:buNone/>
            </a:pPr>
            <a:r>
              <a:rPr lang="en-US" dirty="0">
                <a:latin typeface="Arial" charset="0"/>
                <a:cs typeface="Arial" charset="0"/>
              </a:rPr>
              <a:t>	is the same as:</a:t>
            </a:r>
            <a:endParaRPr lang="en-US" sz="1200" dirty="0">
              <a:latin typeface="Arial" charset="0"/>
              <a:cs typeface="Arial" charset="0"/>
            </a:endParaRPr>
          </a:p>
          <a:p>
            <a:pPr>
              <a:buFontTx/>
              <a:buNone/>
            </a:pPr>
            <a:endParaRPr lang="en-US" sz="1200" b="1" dirty="0">
              <a:latin typeface="Courier New" pitchFamily="49" charset="0"/>
              <a:cs typeface="Arial" charset="0"/>
            </a:endParaRPr>
          </a:p>
          <a:p>
            <a:pPr>
              <a:buFontTx/>
              <a:buNone/>
            </a:pPr>
            <a:r>
              <a:rPr lang="en-US" sz="1300" b="1" dirty="0">
                <a:solidFill>
                  <a:srgbClr val="FF3300"/>
                </a:solidFill>
                <a:latin typeface="Courier New" pitchFamily="49" charset="0"/>
                <a:cs typeface="Arial" charset="0"/>
              </a:rPr>
              <a:t>operator&lt;&lt;</a:t>
            </a:r>
            <a:r>
              <a:rPr lang="en-US" sz="1300" b="1" dirty="0">
                <a:latin typeface="Courier New" pitchFamily="49" charset="0"/>
                <a:cs typeface="Arial" charset="0"/>
              </a:rPr>
              <a:t>( </a:t>
            </a:r>
            <a:r>
              <a:rPr lang="en-US" sz="1300" b="1" dirty="0">
                <a:solidFill>
                  <a:srgbClr val="FF3300"/>
                </a:solidFill>
                <a:latin typeface="Courier New" pitchFamily="49" charset="0"/>
                <a:cs typeface="Arial" charset="0"/>
              </a:rPr>
              <a:t>operator&lt;&lt;</a:t>
            </a:r>
            <a:r>
              <a:rPr lang="en-US" sz="1300" b="1" dirty="0">
                <a:latin typeface="Courier New" pitchFamily="49" charset="0"/>
                <a:cs typeface="Arial" charset="0"/>
              </a:rPr>
              <a:t>( </a:t>
            </a:r>
            <a:r>
              <a:rPr lang="en-US" sz="1300" b="1" dirty="0">
                <a:solidFill>
                  <a:srgbClr val="FF3300"/>
                </a:solidFill>
                <a:latin typeface="Courier New" pitchFamily="49" charset="0"/>
                <a:cs typeface="Arial" charset="0"/>
              </a:rPr>
              <a:t>operator&lt;&lt;</a:t>
            </a:r>
            <a:r>
              <a:rPr lang="en-US" sz="1300" b="1" dirty="0">
                <a:latin typeface="Courier New" pitchFamily="49" charset="0"/>
                <a:cs typeface="Arial" charset="0"/>
              </a:rPr>
              <a:t>( </a:t>
            </a:r>
            <a:r>
              <a:rPr lang="en-US" sz="1300" b="1" dirty="0" err="1">
                <a:latin typeface="Courier New" pitchFamily="49" charset="0"/>
                <a:cs typeface="Arial" charset="0"/>
              </a:rPr>
              <a:t>cout</a:t>
            </a:r>
            <a:r>
              <a:rPr lang="en-US" sz="1300" b="1" dirty="0">
                <a:latin typeface="Courier New" pitchFamily="49" charset="0"/>
                <a:cs typeface="Arial" charset="0"/>
              </a:rPr>
              <a:t>, "The square of 3 is " ), </a:t>
            </a:r>
            <a:r>
              <a:rPr lang="en-US" sz="1300" b="1" dirty="0" err="1">
                <a:latin typeface="Courier New" pitchFamily="49" charset="0"/>
                <a:cs typeface="Arial" charset="0"/>
              </a:rPr>
              <a:t>sqr</a:t>
            </a:r>
            <a:r>
              <a:rPr lang="en-US" sz="1300" b="1" dirty="0">
                <a:latin typeface="Courier New" pitchFamily="49" charset="0"/>
                <a:cs typeface="Arial" charset="0"/>
              </a:rPr>
              <a:t>(3) ), </a:t>
            </a:r>
            <a:r>
              <a:rPr lang="en-US" sz="1300" b="1" dirty="0" err="1">
                <a:latin typeface="Courier New" pitchFamily="49" charset="0"/>
                <a:cs typeface="Arial" charset="0"/>
              </a:rPr>
              <a:t>endl</a:t>
            </a:r>
            <a:r>
              <a:rPr lang="en-US" sz="1300" b="1" dirty="0">
                <a:latin typeface="Courier New" pitchFamily="49" charset="0"/>
                <a:cs typeface="Arial" charset="0"/>
              </a:rPr>
              <a:t> );</a:t>
            </a:r>
          </a:p>
          <a:p>
            <a:pPr>
              <a:buFontTx/>
              <a:buNone/>
            </a:pPr>
            <a:endParaRPr lang="en-US" sz="1200" b="1" dirty="0">
              <a:latin typeface="Courier New" pitchFamily="49" charset="0"/>
              <a:cs typeface="Arial" charset="0"/>
            </a:endParaRPr>
          </a:p>
          <a:p>
            <a:pPr>
              <a:buFontTx/>
              <a:buNone/>
            </a:pPr>
            <a:r>
              <a:rPr lang="en-US" dirty="0">
                <a:latin typeface="Arial" charset="0"/>
                <a:cs typeface="Arial" charset="0"/>
              </a:rPr>
              <a:t>	</a:t>
            </a:r>
          </a:p>
          <a:p>
            <a:pPr>
              <a:buFontTx/>
              <a:buNone/>
            </a:pPr>
            <a:r>
              <a:rPr lang="en-US" dirty="0">
                <a:latin typeface="Arial" charset="0"/>
                <a:cs typeface="Arial" charset="0"/>
              </a:rPr>
              <a:t>	This is how C++ treats these anyway...</a:t>
            </a:r>
          </a:p>
        </p:txBody>
      </p:sp>
    </p:spTree>
    <p:extLst>
      <p:ext uri="{BB962C8B-B14F-4D97-AF65-F5344CB8AC3E}">
        <p14:creationId xmlns:p14="http://schemas.microsoft.com/office/powerpoint/2010/main" val="10920885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Introduction to C++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The next five topics in C++ will be: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Classes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Templates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Pointers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Memory allocation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Operator overloading</a:t>
            </a:r>
          </a:p>
          <a:p>
            <a:pPr>
              <a:buFont typeface="Arial" charset="0"/>
              <a:buNone/>
            </a:pPr>
            <a:r>
              <a:rPr lang="en-US" dirty="0">
                <a:latin typeface="Arial" charset="0"/>
                <a:cs typeface="Arial" charset="0"/>
              </a:rPr>
              <a:t>	</a:t>
            </a:r>
          </a:p>
          <a:p>
            <a:r>
              <a:rPr lang="en-US" dirty="0">
                <a:latin typeface="Arial" charset="0"/>
                <a:cs typeface="Arial" charset="0"/>
              </a:rPr>
              <a:t>With these, you will have (more than) enough information to start Project 1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Project 1 is simply the implementation of a few variations of linked lists </a:t>
            </a:r>
            <a:r>
              <a:rPr lang="en-US" sz="1600" dirty="0">
                <a:latin typeface="Arial" charset="0"/>
                <a:cs typeface="Arial" charset="0"/>
              </a:rPr>
              <a:t>(from ECE 150)</a:t>
            </a:r>
          </a:p>
        </p:txBody>
      </p:sp>
    </p:spTree>
    <p:extLst>
      <p:ext uri="{BB962C8B-B14F-4D97-AF65-F5344CB8AC3E}">
        <p14:creationId xmlns:p14="http://schemas.microsoft.com/office/powerpoint/2010/main" val="13742950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Classes</a:t>
            </a:r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To begin, we will create a complex number class</a:t>
            </a:r>
          </a:p>
          <a:p>
            <a:pPr>
              <a:buFont typeface="Arial" charset="0"/>
              <a:buNone/>
            </a:pPr>
            <a:r>
              <a:rPr lang="en-US" dirty="0">
                <a:latin typeface="Arial" charset="0"/>
                <a:cs typeface="Arial" charset="0"/>
              </a:rPr>
              <a:t>	</a:t>
            </a:r>
          </a:p>
          <a:p>
            <a:r>
              <a:rPr lang="en-US" dirty="0">
                <a:latin typeface="Arial" charset="0"/>
                <a:cs typeface="Arial" charset="0"/>
              </a:rPr>
              <a:t>To describe this class, we could use the following words: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Store the real and imaginary components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Allow the user to:</a:t>
            </a:r>
          </a:p>
          <a:p>
            <a:pPr lvl="2"/>
            <a:r>
              <a:rPr lang="en-US" dirty="0">
                <a:latin typeface="Arial" charset="0"/>
                <a:cs typeface="Arial" charset="0"/>
              </a:rPr>
              <a:t>Create a complex number</a:t>
            </a:r>
          </a:p>
          <a:p>
            <a:pPr lvl="2"/>
            <a:r>
              <a:rPr lang="en-US" dirty="0">
                <a:latin typeface="Arial" charset="0"/>
                <a:cs typeface="Arial" charset="0"/>
              </a:rPr>
              <a:t>Retrieve the real and imaginary parts</a:t>
            </a:r>
          </a:p>
          <a:p>
            <a:pPr lvl="2"/>
            <a:r>
              <a:rPr lang="en-US" dirty="0">
                <a:latin typeface="Arial" charset="0"/>
                <a:cs typeface="Arial" charset="0"/>
              </a:rPr>
              <a:t>Find the absolute value and the exponential value</a:t>
            </a:r>
          </a:p>
          <a:p>
            <a:pPr lvl="2"/>
            <a:r>
              <a:rPr lang="en-US" dirty="0">
                <a:latin typeface="Arial" charset="0"/>
                <a:cs typeface="Arial" charset="0"/>
              </a:rPr>
              <a:t>Normalize a non-zero complex number</a:t>
            </a:r>
          </a:p>
        </p:txBody>
      </p:sp>
    </p:spTree>
    <p:extLst>
      <p:ext uri="{BB962C8B-B14F-4D97-AF65-F5344CB8AC3E}">
        <p14:creationId xmlns:p14="http://schemas.microsoft.com/office/powerpoint/2010/main" val="20004067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Classes</a:t>
            </a:r>
          </a:p>
        </p:txBody>
      </p:sp>
      <p:sp>
        <p:nvSpPr>
          <p:cNvPr id="430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>
                <a:latin typeface="Arial" charset="0"/>
                <a:cs typeface="Arial" charset="0"/>
              </a:rPr>
              <a:t>An example of a C++ class declaration is:</a:t>
            </a:r>
          </a:p>
          <a:p>
            <a:pPr>
              <a:buFontTx/>
              <a:buNone/>
            </a:pPr>
            <a:endParaRPr lang="en-US" sz="1400" b="1" dirty="0">
              <a:latin typeface="Consolas" pitchFamily="49" charset="0"/>
              <a:cs typeface="Arial" charset="0"/>
            </a:endParaRPr>
          </a:p>
          <a:p>
            <a:pPr>
              <a:buFontTx/>
              <a:buNone/>
            </a:pPr>
            <a:r>
              <a:rPr lang="en-US" sz="1400" b="1" dirty="0">
                <a:latin typeface="Consolas" pitchFamily="49" charset="0"/>
                <a:cs typeface="Arial" charset="0"/>
              </a:rPr>
              <a:t>class Complex {</a:t>
            </a:r>
          </a:p>
          <a:p>
            <a:pPr>
              <a:buFontTx/>
              <a:buNone/>
            </a:pPr>
            <a:r>
              <a:rPr lang="en-US" sz="1400" b="1" dirty="0">
                <a:latin typeface="Consolas" pitchFamily="49" charset="0"/>
                <a:cs typeface="Arial" charset="0"/>
              </a:rPr>
              <a:t>    </a:t>
            </a:r>
            <a:r>
              <a:rPr lang="en-US" sz="1400" b="1" dirty="0">
                <a:solidFill>
                  <a:srgbClr val="FF0000"/>
                </a:solidFill>
                <a:latin typeface="Consolas" pitchFamily="49" charset="0"/>
                <a:cs typeface="Arial" charset="0"/>
              </a:rPr>
              <a:t>private:</a:t>
            </a:r>
          </a:p>
          <a:p>
            <a:pPr>
              <a:buFontTx/>
              <a:buNone/>
            </a:pPr>
            <a:r>
              <a:rPr lang="en-US" sz="1400" b="1" dirty="0">
                <a:solidFill>
                  <a:srgbClr val="FF0000"/>
                </a:solidFill>
                <a:latin typeface="Consolas" pitchFamily="49" charset="0"/>
                <a:cs typeface="Arial" charset="0"/>
              </a:rPr>
              <a:t>        double re, </a:t>
            </a:r>
            <a:r>
              <a:rPr lang="en-US" sz="1400" b="1" dirty="0" err="1">
                <a:solidFill>
                  <a:srgbClr val="FF0000"/>
                </a:solidFill>
                <a:latin typeface="Consolas" pitchFamily="49" charset="0"/>
                <a:cs typeface="Arial" charset="0"/>
              </a:rPr>
              <a:t>im</a:t>
            </a:r>
            <a:r>
              <a:rPr lang="en-US" sz="1400" b="1" dirty="0">
                <a:solidFill>
                  <a:srgbClr val="FF0000"/>
                </a:solidFill>
                <a:latin typeface="Consolas" pitchFamily="49" charset="0"/>
                <a:cs typeface="Arial" charset="0"/>
              </a:rPr>
              <a:t>;</a:t>
            </a:r>
          </a:p>
          <a:p>
            <a:pPr>
              <a:buFontTx/>
              <a:buNone/>
            </a:pPr>
            <a:endParaRPr lang="en-US" sz="1400" b="1" dirty="0">
              <a:solidFill>
                <a:srgbClr val="FF0000"/>
              </a:solidFill>
              <a:latin typeface="Consolas" pitchFamily="49" charset="0"/>
              <a:cs typeface="Arial" charset="0"/>
            </a:endParaRPr>
          </a:p>
          <a:p>
            <a:pPr>
              <a:buFontTx/>
              <a:buNone/>
            </a:pPr>
            <a:r>
              <a:rPr lang="en-US" sz="1400" b="1" dirty="0">
                <a:latin typeface="Consolas" pitchFamily="49" charset="0"/>
                <a:cs typeface="Arial" charset="0"/>
              </a:rPr>
              <a:t>    </a:t>
            </a:r>
            <a:r>
              <a:rPr lang="en-US" sz="1400" b="1" dirty="0">
                <a:solidFill>
                  <a:schemeClr val="accent2"/>
                </a:solidFill>
                <a:latin typeface="Consolas" pitchFamily="49" charset="0"/>
                <a:cs typeface="Arial" charset="0"/>
              </a:rPr>
              <a:t>public:</a:t>
            </a:r>
          </a:p>
          <a:p>
            <a:pPr>
              <a:buFontTx/>
              <a:buNone/>
            </a:pPr>
            <a:r>
              <a:rPr lang="en-US" sz="1400" b="1" dirty="0">
                <a:solidFill>
                  <a:schemeClr val="accent2"/>
                </a:solidFill>
                <a:latin typeface="Consolas" pitchFamily="49" charset="0"/>
                <a:cs typeface="Arial" charset="0"/>
              </a:rPr>
              <a:t>        Complex( double = 0.0, double = 0.0 );</a:t>
            </a:r>
          </a:p>
          <a:p>
            <a:pPr>
              <a:buFontTx/>
              <a:buNone/>
            </a:pPr>
            <a:endParaRPr lang="en-US" sz="1400" b="1" dirty="0">
              <a:solidFill>
                <a:schemeClr val="accent2"/>
              </a:solidFill>
              <a:latin typeface="Consolas" pitchFamily="49" charset="0"/>
              <a:cs typeface="Arial" charset="0"/>
            </a:endParaRPr>
          </a:p>
          <a:p>
            <a:pPr>
              <a:buFontTx/>
              <a:buNone/>
            </a:pPr>
            <a:r>
              <a:rPr lang="en-US" sz="1400" b="1" dirty="0">
                <a:solidFill>
                  <a:srgbClr val="0000FF"/>
                </a:solidFill>
                <a:latin typeface="Consolas" pitchFamily="49" charset="0"/>
                <a:cs typeface="Arial" charset="0"/>
              </a:rPr>
              <a:t>        </a:t>
            </a:r>
            <a:r>
              <a:rPr lang="en-US" sz="1400" b="1" dirty="0">
                <a:solidFill>
                  <a:srgbClr val="0099CC"/>
                </a:solidFill>
                <a:latin typeface="Consolas" pitchFamily="49" charset="0"/>
                <a:cs typeface="Arial" charset="0"/>
              </a:rPr>
              <a:t>double real() const;</a:t>
            </a:r>
          </a:p>
          <a:p>
            <a:pPr>
              <a:buFontTx/>
              <a:buNone/>
            </a:pPr>
            <a:r>
              <a:rPr lang="en-US" sz="1400" b="1" dirty="0">
                <a:solidFill>
                  <a:srgbClr val="0099CC"/>
                </a:solidFill>
                <a:latin typeface="Consolas" pitchFamily="49" charset="0"/>
                <a:cs typeface="Arial" charset="0"/>
              </a:rPr>
              <a:t>        double </a:t>
            </a:r>
            <a:r>
              <a:rPr lang="en-US" sz="1400" b="1" dirty="0" err="1">
                <a:solidFill>
                  <a:srgbClr val="0099CC"/>
                </a:solidFill>
                <a:latin typeface="Consolas" pitchFamily="49" charset="0"/>
                <a:cs typeface="Arial" charset="0"/>
              </a:rPr>
              <a:t>imag</a:t>
            </a:r>
            <a:r>
              <a:rPr lang="en-US" sz="1400" b="1" dirty="0">
                <a:solidFill>
                  <a:srgbClr val="0099CC"/>
                </a:solidFill>
                <a:latin typeface="Consolas" pitchFamily="49" charset="0"/>
                <a:cs typeface="Arial" charset="0"/>
              </a:rPr>
              <a:t>() const;</a:t>
            </a:r>
          </a:p>
          <a:p>
            <a:pPr>
              <a:buFontTx/>
              <a:buNone/>
            </a:pPr>
            <a:r>
              <a:rPr lang="en-US" sz="1400" b="1" dirty="0">
                <a:solidFill>
                  <a:srgbClr val="0099CC"/>
                </a:solidFill>
                <a:latin typeface="Consolas" pitchFamily="49" charset="0"/>
                <a:cs typeface="Arial" charset="0"/>
              </a:rPr>
              <a:t>        double abs() const;</a:t>
            </a:r>
          </a:p>
          <a:p>
            <a:pPr>
              <a:buFontTx/>
              <a:buNone/>
            </a:pPr>
            <a:r>
              <a:rPr lang="en-US" sz="1400" b="1" dirty="0">
                <a:solidFill>
                  <a:srgbClr val="0099CC"/>
                </a:solidFill>
                <a:latin typeface="Consolas" pitchFamily="49" charset="0"/>
                <a:cs typeface="Arial" charset="0"/>
              </a:rPr>
              <a:t>        Complex </a:t>
            </a:r>
            <a:r>
              <a:rPr lang="en-US" sz="1400" b="1" dirty="0" err="1">
                <a:solidFill>
                  <a:srgbClr val="0099CC"/>
                </a:solidFill>
                <a:latin typeface="Consolas" pitchFamily="49" charset="0"/>
                <a:cs typeface="Arial" charset="0"/>
              </a:rPr>
              <a:t>exp</a:t>
            </a:r>
            <a:r>
              <a:rPr lang="en-US" sz="1400" b="1" dirty="0">
                <a:solidFill>
                  <a:srgbClr val="0099CC"/>
                </a:solidFill>
                <a:latin typeface="Consolas" pitchFamily="49" charset="0"/>
                <a:cs typeface="Arial" charset="0"/>
              </a:rPr>
              <a:t>() const;</a:t>
            </a:r>
          </a:p>
          <a:p>
            <a:pPr>
              <a:buFontTx/>
              <a:buNone/>
            </a:pPr>
            <a:endParaRPr lang="en-US" sz="1400" b="1" dirty="0">
              <a:solidFill>
                <a:srgbClr val="0099CC"/>
              </a:solidFill>
              <a:latin typeface="Consolas" pitchFamily="49" charset="0"/>
              <a:cs typeface="Arial" charset="0"/>
            </a:endParaRPr>
          </a:p>
          <a:p>
            <a:pPr>
              <a:buFontTx/>
              <a:buNone/>
            </a:pPr>
            <a:r>
              <a:rPr lang="en-US" sz="1400" b="1" dirty="0">
                <a:solidFill>
                  <a:schemeClr val="accent2"/>
                </a:solidFill>
                <a:latin typeface="Consolas" pitchFamily="49" charset="0"/>
                <a:cs typeface="Arial" charset="0"/>
              </a:rPr>
              <a:t>        void normalize();</a:t>
            </a:r>
          </a:p>
          <a:p>
            <a:pPr>
              <a:buFontTx/>
              <a:buNone/>
            </a:pPr>
            <a:r>
              <a:rPr lang="en-US" sz="1400" b="1" dirty="0">
                <a:latin typeface="Consolas" pitchFamily="49" charset="0"/>
                <a:cs typeface="Arial" charset="0"/>
              </a:rPr>
              <a:t>}</a:t>
            </a:r>
            <a:r>
              <a:rPr lang="en-US" sz="1400" b="1" dirty="0">
                <a:solidFill>
                  <a:srgbClr val="FF33CC"/>
                </a:solidFill>
                <a:latin typeface="Consolas" pitchFamily="49" charset="0"/>
                <a:cs typeface="Arial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218666750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Classes</a:t>
            </a:r>
          </a:p>
        </p:txBody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This only declares the class structure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It does not provide an implementation</a:t>
            </a:r>
          </a:p>
          <a:p>
            <a:pPr>
              <a:buFont typeface="Arial" charset="0"/>
              <a:buNone/>
            </a:pPr>
            <a:endParaRPr lang="en-US" dirty="0">
              <a:latin typeface="Arial" charset="0"/>
              <a:cs typeface="Arial" charset="0"/>
            </a:endParaRPr>
          </a:p>
          <a:p>
            <a:r>
              <a:rPr lang="en-US" dirty="0">
                <a:latin typeface="Arial" charset="0"/>
                <a:cs typeface="Arial" charset="0"/>
              </a:rPr>
              <a:t>We could, like C#, include the implementation in the class declaration, however, this is not, for numerous reasons, standard practice</a:t>
            </a:r>
          </a:p>
        </p:txBody>
      </p:sp>
    </p:spTree>
    <p:extLst>
      <p:ext uri="{BB962C8B-B14F-4D97-AF65-F5344CB8AC3E}">
        <p14:creationId xmlns:p14="http://schemas.microsoft.com/office/powerpoint/2010/main" val="9734371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The Complex Class</a:t>
            </a:r>
          </a:p>
        </p:txBody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The next slide gives both the declaration of the 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Complex</a:t>
            </a:r>
            <a:r>
              <a:rPr lang="en-US" dirty="0">
                <a:latin typeface="Arial" charset="0"/>
                <a:cs typeface="Arial" charset="0"/>
              </a:rPr>
              <a:t> class as well as the associated definitions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The assumption is that this is within a single file</a:t>
            </a:r>
          </a:p>
        </p:txBody>
      </p:sp>
    </p:spTree>
    <p:extLst>
      <p:ext uri="{BB962C8B-B14F-4D97-AF65-F5344CB8AC3E}">
        <p14:creationId xmlns:p14="http://schemas.microsoft.com/office/powerpoint/2010/main" val="208336397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The Complex Class</a:t>
            </a:r>
          </a:p>
        </p:txBody>
      </p:sp>
      <p:sp>
        <p:nvSpPr>
          <p:cNvPr id="471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77500" lnSpcReduction="20000"/>
          </a:bodyPr>
          <a:lstStyle/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Arial" charset="0"/>
              </a:rPr>
              <a:t>#</a:t>
            </a:r>
            <a:r>
              <a:rPr lang="en-US" sz="1400" dirty="0" err="1">
                <a:latin typeface="Consolas" pitchFamily="49" charset="0"/>
                <a:cs typeface="Arial" charset="0"/>
              </a:rPr>
              <a:t>ifndef</a:t>
            </a:r>
            <a:r>
              <a:rPr lang="en-US" sz="1400" dirty="0">
                <a:latin typeface="Consolas" pitchFamily="49" charset="0"/>
                <a:cs typeface="Arial" charset="0"/>
              </a:rPr>
              <a:t> _COMPLEX_H</a:t>
            </a:r>
          </a:p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Arial" charset="0"/>
              </a:rPr>
              <a:t>#define _COMPLEX_H</a:t>
            </a:r>
          </a:p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Arial" charset="0"/>
              </a:rPr>
              <a:t>#include &lt;</a:t>
            </a:r>
            <a:r>
              <a:rPr lang="en-US" sz="1400" dirty="0" err="1">
                <a:latin typeface="Consolas" pitchFamily="49" charset="0"/>
                <a:cs typeface="Arial" charset="0"/>
              </a:rPr>
              <a:t>cmath</a:t>
            </a:r>
            <a:r>
              <a:rPr lang="en-US" sz="1400" dirty="0">
                <a:latin typeface="Consolas" pitchFamily="49" charset="0"/>
                <a:cs typeface="Arial" charset="0"/>
              </a:rPr>
              <a:t>&gt;</a:t>
            </a:r>
          </a:p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Arial" charset="0"/>
              </a:rPr>
              <a:t>class </a:t>
            </a:r>
            <a:r>
              <a:rPr lang="en-US" sz="1400" dirty="0">
                <a:solidFill>
                  <a:srgbClr val="D20000"/>
                </a:solidFill>
                <a:latin typeface="Consolas" pitchFamily="49" charset="0"/>
                <a:cs typeface="Arial" charset="0"/>
              </a:rPr>
              <a:t>Complex</a:t>
            </a:r>
            <a:r>
              <a:rPr lang="en-US" sz="1400" dirty="0">
                <a:latin typeface="Consolas" pitchFamily="49" charset="0"/>
                <a:cs typeface="Arial" charset="0"/>
              </a:rPr>
              <a:t> {</a:t>
            </a:r>
          </a:p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Arial" charset="0"/>
              </a:rPr>
              <a:t>    private:</a:t>
            </a:r>
          </a:p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Arial" charset="0"/>
              </a:rPr>
              <a:t>        double re, </a:t>
            </a:r>
            <a:r>
              <a:rPr lang="en-US" sz="1400" dirty="0" err="1">
                <a:latin typeface="Consolas" pitchFamily="49" charset="0"/>
                <a:cs typeface="Arial" charset="0"/>
              </a:rPr>
              <a:t>im</a:t>
            </a:r>
            <a:r>
              <a:rPr lang="en-US" sz="1400" dirty="0">
                <a:latin typeface="Consolas" pitchFamily="49" charset="0"/>
                <a:cs typeface="Arial" charset="0"/>
              </a:rPr>
              <a:t>;</a:t>
            </a:r>
          </a:p>
          <a:p>
            <a:pPr>
              <a:buFontTx/>
              <a:buNone/>
              <a:defRPr/>
            </a:pPr>
            <a:endParaRPr lang="en-US" sz="1400" dirty="0">
              <a:latin typeface="Consolas" pitchFamily="49" charset="0"/>
              <a:cs typeface="Arial" charset="0"/>
            </a:endParaRPr>
          </a:p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Arial" charset="0"/>
              </a:rPr>
              <a:t>    public:</a:t>
            </a:r>
          </a:p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Arial" charset="0"/>
              </a:rPr>
              <a:t>        Complex( double = 0.0, double = 0.0 );</a:t>
            </a:r>
          </a:p>
          <a:p>
            <a:pPr>
              <a:buFontTx/>
              <a:buNone/>
              <a:defRPr/>
            </a:pPr>
            <a:endParaRPr lang="en-US" sz="1400" dirty="0">
              <a:latin typeface="Consolas" pitchFamily="49" charset="0"/>
              <a:cs typeface="Arial" charset="0"/>
            </a:endParaRPr>
          </a:p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Arial" charset="0"/>
              </a:rPr>
              <a:t>        // </a:t>
            </a:r>
            <a:r>
              <a:rPr lang="en-US" sz="1400" dirty="0" err="1">
                <a:latin typeface="Consolas" pitchFamily="49" charset="0"/>
                <a:cs typeface="Arial" charset="0"/>
              </a:rPr>
              <a:t>Accessors</a:t>
            </a:r>
            <a:endParaRPr lang="en-US" sz="1400" dirty="0">
              <a:latin typeface="Consolas" pitchFamily="49" charset="0"/>
              <a:cs typeface="Arial" charset="0"/>
            </a:endParaRPr>
          </a:p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Arial" charset="0"/>
              </a:rPr>
              <a:t>        double real() const;</a:t>
            </a:r>
          </a:p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Arial" charset="0"/>
              </a:rPr>
              <a:t>        double </a:t>
            </a:r>
            <a:r>
              <a:rPr lang="en-US" sz="1400" dirty="0" err="1">
                <a:latin typeface="Consolas" pitchFamily="49" charset="0"/>
                <a:cs typeface="Arial" charset="0"/>
              </a:rPr>
              <a:t>imag</a:t>
            </a:r>
            <a:r>
              <a:rPr lang="en-US" sz="1400" dirty="0">
                <a:latin typeface="Consolas" pitchFamily="49" charset="0"/>
                <a:cs typeface="Arial" charset="0"/>
              </a:rPr>
              <a:t>() const;</a:t>
            </a:r>
          </a:p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Arial" charset="0"/>
              </a:rPr>
              <a:t>        double abs() const;</a:t>
            </a:r>
          </a:p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Arial" charset="0"/>
              </a:rPr>
              <a:t>        Complex exp() const;</a:t>
            </a:r>
          </a:p>
          <a:p>
            <a:pPr>
              <a:buFontTx/>
              <a:buNone/>
              <a:defRPr/>
            </a:pPr>
            <a:endParaRPr lang="en-US" sz="1400" dirty="0">
              <a:latin typeface="Consolas" pitchFamily="49" charset="0"/>
              <a:cs typeface="Arial" charset="0"/>
            </a:endParaRPr>
          </a:p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Arial" charset="0"/>
              </a:rPr>
              <a:t>        // </a:t>
            </a:r>
            <a:r>
              <a:rPr lang="en-US" sz="1400" dirty="0" err="1">
                <a:latin typeface="Consolas" pitchFamily="49" charset="0"/>
                <a:cs typeface="Arial" charset="0"/>
              </a:rPr>
              <a:t>Mutators</a:t>
            </a:r>
            <a:endParaRPr lang="en-US" sz="1400" dirty="0">
              <a:latin typeface="Consolas" pitchFamily="49" charset="0"/>
              <a:cs typeface="Arial" charset="0"/>
            </a:endParaRPr>
          </a:p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Arial" charset="0"/>
              </a:rPr>
              <a:t>        void normalize();</a:t>
            </a:r>
          </a:p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Arial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350743764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The Complex Class</a:t>
            </a:r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Arial" charset="0"/>
              </a:rPr>
              <a:t>// Constructor</a:t>
            </a:r>
          </a:p>
          <a:p>
            <a:pPr>
              <a:buFontTx/>
              <a:buNone/>
              <a:defRPr/>
            </a:pPr>
            <a:r>
              <a:rPr lang="en-US" sz="1400" dirty="0">
                <a:solidFill>
                  <a:srgbClr val="D20000"/>
                </a:solidFill>
                <a:latin typeface="Consolas" pitchFamily="49" charset="0"/>
                <a:cs typeface="Arial" charset="0"/>
              </a:rPr>
              <a:t>Complex::</a:t>
            </a:r>
            <a:r>
              <a:rPr lang="en-US" sz="1400" dirty="0">
                <a:latin typeface="Consolas" pitchFamily="49" charset="0"/>
                <a:cs typeface="Arial" charset="0"/>
              </a:rPr>
              <a:t>Complex( double r, double </a:t>
            </a:r>
            <a:r>
              <a:rPr lang="en-US" sz="1400" dirty="0" err="1">
                <a:latin typeface="Consolas" pitchFamily="49" charset="0"/>
                <a:cs typeface="Arial" charset="0"/>
              </a:rPr>
              <a:t>i</a:t>
            </a:r>
            <a:r>
              <a:rPr lang="en-US" sz="1400" dirty="0">
                <a:latin typeface="Consolas" pitchFamily="49" charset="0"/>
                <a:cs typeface="Arial" charset="0"/>
              </a:rPr>
              <a:t> ):</a:t>
            </a:r>
          </a:p>
          <a:p>
            <a:pPr>
              <a:buFontTx/>
              <a:buNone/>
              <a:defRPr/>
            </a:pPr>
            <a:r>
              <a:rPr lang="en-US" sz="1400" dirty="0">
                <a:solidFill>
                  <a:srgbClr val="00B0F0"/>
                </a:solidFill>
                <a:latin typeface="Consolas" pitchFamily="49" charset="0"/>
                <a:cs typeface="Arial" charset="0"/>
              </a:rPr>
              <a:t>re</a:t>
            </a:r>
            <a:r>
              <a:rPr lang="en-US" sz="1400" dirty="0">
                <a:latin typeface="Consolas" pitchFamily="49" charset="0"/>
                <a:cs typeface="Arial" charset="0"/>
              </a:rPr>
              <a:t>( r ),</a:t>
            </a:r>
          </a:p>
          <a:p>
            <a:pPr>
              <a:buFontTx/>
              <a:buNone/>
              <a:defRPr/>
            </a:pPr>
            <a:r>
              <a:rPr lang="en-US" sz="1400" dirty="0" err="1">
                <a:solidFill>
                  <a:srgbClr val="00B0F0"/>
                </a:solidFill>
                <a:latin typeface="Consolas" pitchFamily="49" charset="0"/>
                <a:cs typeface="Arial" charset="0"/>
              </a:rPr>
              <a:t>im</a:t>
            </a:r>
            <a:r>
              <a:rPr lang="en-US" sz="1400" dirty="0">
                <a:latin typeface="Consolas" pitchFamily="49" charset="0"/>
                <a:cs typeface="Arial" charset="0"/>
              </a:rPr>
              <a:t>( </a:t>
            </a:r>
            <a:r>
              <a:rPr lang="en-US" sz="1400" dirty="0" err="1">
                <a:latin typeface="Consolas" pitchFamily="49" charset="0"/>
                <a:cs typeface="Arial" charset="0"/>
              </a:rPr>
              <a:t>i</a:t>
            </a:r>
            <a:r>
              <a:rPr lang="en-US" sz="1400" dirty="0">
                <a:latin typeface="Consolas" pitchFamily="49" charset="0"/>
                <a:cs typeface="Arial" charset="0"/>
              </a:rPr>
              <a:t> ) {</a:t>
            </a:r>
          </a:p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Arial" charset="0"/>
              </a:rPr>
              <a:t>    // empty constructor</a:t>
            </a:r>
          </a:p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Arial" charset="0"/>
              </a:rPr>
              <a:t>}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 rot="10800000" flipV="1">
            <a:off x="3095626" y="1428751"/>
            <a:ext cx="2143125" cy="428625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5200651" y="1257300"/>
            <a:ext cx="3641725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CA" sz="1600">
                <a:solidFill>
                  <a:srgbClr val="FF0000"/>
                </a:solidFill>
              </a:rPr>
              <a:t>Associates functions back to the class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rot="10800000">
            <a:off x="3432175" y="2397126"/>
            <a:ext cx="1824038" cy="246063"/>
          </a:xfrm>
          <a:prstGeom prst="straightConnector1">
            <a:avLst/>
          </a:prstGeom>
          <a:ln w="28575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>
            <a:spLocks noChangeArrowheads="1"/>
          </p:cNvSpPr>
          <p:nvPr/>
        </p:nvSpPr>
        <p:spPr bwMode="auto">
          <a:xfrm>
            <a:off x="5303838" y="2492376"/>
            <a:ext cx="4818062" cy="206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CA" sz="1600" dirty="0">
                <a:solidFill>
                  <a:srgbClr val="00B0F0"/>
                </a:solidFill>
              </a:rPr>
              <a:t>Each member variable should be assigned</a:t>
            </a:r>
          </a:p>
          <a:p>
            <a:pPr eaLnBrk="1" hangingPunct="1"/>
            <a:endParaRPr lang="en-CA" sz="1600" dirty="0">
              <a:solidFill>
                <a:srgbClr val="00B0F0"/>
              </a:solidFill>
            </a:endParaRPr>
          </a:p>
          <a:p>
            <a:pPr eaLnBrk="1" hangingPunct="1"/>
            <a:r>
              <a:rPr lang="en-CA" sz="1600" dirty="0">
                <a:solidFill>
                  <a:srgbClr val="00B0F0"/>
                </a:solidFill>
              </a:rPr>
              <a:t>The order must be the same as the order in which</a:t>
            </a:r>
            <a:br>
              <a:rPr lang="en-CA" sz="1600" dirty="0">
                <a:solidFill>
                  <a:srgbClr val="00B0F0"/>
                </a:solidFill>
              </a:rPr>
            </a:br>
            <a:r>
              <a:rPr lang="en-CA" sz="1600" dirty="0">
                <a:solidFill>
                  <a:srgbClr val="00B0F0"/>
                </a:solidFill>
              </a:rPr>
              <a:t>the member variables are defined in the class</a:t>
            </a:r>
          </a:p>
          <a:p>
            <a:pPr eaLnBrk="1" hangingPunct="1"/>
            <a:endParaRPr lang="en-CA" sz="1600" dirty="0">
              <a:solidFill>
                <a:srgbClr val="00B0F0"/>
              </a:solidFill>
            </a:endParaRPr>
          </a:p>
          <a:p>
            <a:pPr eaLnBrk="1" hangingPunct="1"/>
            <a:r>
              <a:rPr lang="en-CA" sz="1600" dirty="0">
                <a:solidFill>
                  <a:srgbClr val="00B0F0"/>
                </a:solidFill>
              </a:rPr>
              <a:t>For built-in datatypes, this is a simple assignment.</a:t>
            </a:r>
          </a:p>
          <a:p>
            <a:pPr eaLnBrk="1" hangingPunct="1"/>
            <a:r>
              <a:rPr lang="en-CA" sz="1600" dirty="0">
                <a:solidFill>
                  <a:srgbClr val="00B0F0"/>
                </a:solidFill>
              </a:rPr>
              <a:t>For member variables that are objects, this is a call</a:t>
            </a:r>
            <a:br>
              <a:rPr lang="en-CA" sz="1600" dirty="0">
                <a:solidFill>
                  <a:srgbClr val="00B0F0"/>
                </a:solidFill>
              </a:rPr>
            </a:br>
            <a:r>
              <a:rPr lang="en-CA" sz="1600" dirty="0">
                <a:solidFill>
                  <a:srgbClr val="00B0F0"/>
                </a:solidFill>
              </a:rPr>
              <a:t>to a constructor.</a:t>
            </a:r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3575050" y="5013325"/>
            <a:ext cx="6408738" cy="138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CA" sz="1400" dirty="0">
                <a:solidFill>
                  <a:srgbClr val="00B0F0"/>
                </a:solidFill>
              </a:rPr>
              <a:t>For built-in datatypes, the above is equivalent to:</a:t>
            </a:r>
          </a:p>
          <a:p>
            <a:r>
              <a:rPr lang="en-US" sz="1400" dirty="0">
                <a:latin typeface="Consolas" pitchFamily="49" charset="0"/>
              </a:rPr>
              <a:t>// Constructor</a:t>
            </a:r>
          </a:p>
          <a:p>
            <a:r>
              <a:rPr lang="en-US" sz="1400" dirty="0">
                <a:solidFill>
                  <a:srgbClr val="D20000"/>
                </a:solidFill>
                <a:latin typeface="Consolas" pitchFamily="49" charset="0"/>
              </a:rPr>
              <a:t>Complex::</a:t>
            </a:r>
            <a:r>
              <a:rPr lang="en-US" sz="1400" dirty="0">
                <a:latin typeface="Consolas" pitchFamily="49" charset="0"/>
              </a:rPr>
              <a:t>Complex( double r, double </a:t>
            </a:r>
            <a:r>
              <a:rPr lang="en-US" sz="1400" dirty="0" err="1">
                <a:latin typeface="Consolas" pitchFamily="49" charset="0"/>
              </a:rPr>
              <a:t>i</a:t>
            </a:r>
            <a:r>
              <a:rPr lang="en-US" sz="1400" dirty="0">
                <a:latin typeface="Consolas" pitchFamily="49" charset="0"/>
              </a:rPr>
              <a:t> ):</a:t>
            </a:r>
            <a:r>
              <a:rPr lang="en-US" sz="1400" dirty="0">
                <a:solidFill>
                  <a:srgbClr val="00B0F0"/>
                </a:solidFill>
                <a:latin typeface="Consolas" pitchFamily="49" charset="0"/>
              </a:rPr>
              <a:t>re</a:t>
            </a:r>
            <a:r>
              <a:rPr lang="en-US" sz="1400" dirty="0">
                <a:latin typeface="Consolas" pitchFamily="49" charset="0"/>
              </a:rPr>
              <a:t>( 0 ), </a:t>
            </a:r>
            <a:r>
              <a:rPr lang="en-US" sz="1400" dirty="0" err="1">
                <a:solidFill>
                  <a:srgbClr val="00B0F0"/>
                </a:solidFill>
                <a:latin typeface="Consolas" pitchFamily="49" charset="0"/>
              </a:rPr>
              <a:t>im</a:t>
            </a:r>
            <a:r>
              <a:rPr lang="en-US" sz="1400" dirty="0">
                <a:latin typeface="Consolas" pitchFamily="49" charset="0"/>
              </a:rPr>
              <a:t>( 0 ) {</a:t>
            </a:r>
          </a:p>
          <a:p>
            <a:r>
              <a:rPr lang="en-US" sz="1400" dirty="0">
                <a:solidFill>
                  <a:srgbClr val="00B0F0"/>
                </a:solidFill>
                <a:latin typeface="Consolas" pitchFamily="49" charset="0"/>
              </a:rPr>
              <a:t>    re </a:t>
            </a:r>
            <a:r>
              <a:rPr lang="en-US" sz="1400" dirty="0">
                <a:latin typeface="Consolas" pitchFamily="49" charset="0"/>
              </a:rPr>
              <a:t>= r;</a:t>
            </a:r>
          </a:p>
          <a:p>
            <a:r>
              <a:rPr lang="en-US" sz="1400" dirty="0">
                <a:solidFill>
                  <a:srgbClr val="00B0F0"/>
                </a:solidFill>
                <a:latin typeface="Consolas" pitchFamily="49" charset="0"/>
              </a:rPr>
              <a:t>    </a:t>
            </a:r>
            <a:r>
              <a:rPr lang="en-US" sz="1400" dirty="0" err="1">
                <a:solidFill>
                  <a:srgbClr val="00B0F0"/>
                </a:solidFill>
                <a:latin typeface="Consolas" pitchFamily="49" charset="0"/>
              </a:rPr>
              <a:t>im</a:t>
            </a:r>
            <a:r>
              <a:rPr lang="en-US" sz="1400" dirty="0">
                <a:latin typeface="Consolas" pitchFamily="49" charset="0"/>
              </a:rPr>
              <a:t> = </a:t>
            </a:r>
            <a:r>
              <a:rPr lang="en-US" sz="1400" dirty="0" err="1">
                <a:latin typeface="Consolas" pitchFamily="49" charset="0"/>
              </a:rPr>
              <a:t>i</a:t>
            </a:r>
            <a:r>
              <a:rPr lang="en-US" sz="1400" dirty="0">
                <a:latin typeface="Consolas" pitchFamily="49" charset="0"/>
              </a:rPr>
              <a:t>;</a:t>
            </a:r>
          </a:p>
          <a:p>
            <a:r>
              <a:rPr lang="en-US" sz="1400" dirty="0">
                <a:latin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0507597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The Complex Class</a:t>
            </a:r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// Return the exponential of the complex value</a:t>
            </a:r>
          </a:p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Complex </a:t>
            </a:r>
            <a:r>
              <a:rPr lang="en-US" sz="1400" dirty="0" err="1">
                <a:solidFill>
                  <a:srgbClr val="D20000"/>
                </a:solidFill>
                <a:latin typeface="Consolas" pitchFamily="49" charset="0"/>
                <a:cs typeface="Consolas" pitchFamily="49" charset="0"/>
              </a:rPr>
              <a:t>Complex</a:t>
            </a:r>
            <a:r>
              <a:rPr lang="en-US" sz="1400" dirty="0">
                <a:solidFill>
                  <a:srgbClr val="D2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exp() const {</a:t>
            </a:r>
          </a:p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double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exp_re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= </a:t>
            </a:r>
            <a:r>
              <a:rPr lang="en-US" sz="1400" dirty="0">
                <a:solidFill>
                  <a:srgbClr val="FF3300"/>
                </a:solidFill>
                <a:latin typeface="Consolas" pitchFamily="49" charset="0"/>
                <a:cs typeface="Consolas" pitchFamily="49" charset="0"/>
              </a:rPr>
              <a:t>std::exp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( re );</a:t>
            </a:r>
          </a:p>
          <a:p>
            <a:pPr>
              <a:buFontTx/>
              <a:buNone/>
              <a:defRPr/>
            </a:pPr>
            <a:endParaRPr lang="en-US" sz="1400" dirty="0">
              <a:latin typeface="Consolas" pitchFamily="49" charset="0"/>
              <a:cs typeface="Consolas" pitchFamily="49" charset="0"/>
            </a:endParaRPr>
          </a:p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return Complex( </a:t>
            </a:r>
            <a:r>
              <a:rPr lang="de-DE" sz="1400" dirty="0">
                <a:latin typeface="Consolas" pitchFamily="49" charset="0"/>
                <a:cs typeface="Consolas" pitchFamily="49" charset="0"/>
              </a:rPr>
              <a:t>exp_re*</a:t>
            </a:r>
            <a:r>
              <a:rPr lang="de-DE" sz="1400" dirty="0">
                <a:solidFill>
                  <a:srgbClr val="FF3300"/>
                </a:solidFill>
                <a:latin typeface="Consolas" pitchFamily="49" charset="0"/>
                <a:cs typeface="Consolas" pitchFamily="49" charset="0"/>
              </a:rPr>
              <a:t>std::cos</a:t>
            </a:r>
            <a:r>
              <a:rPr lang="de-DE" sz="1400" dirty="0">
                <a:latin typeface="Consolas" pitchFamily="49" charset="0"/>
                <a:cs typeface="Consolas" pitchFamily="49" charset="0"/>
              </a:rPr>
              <a:t>(im), exp_re*</a:t>
            </a:r>
            <a:r>
              <a:rPr lang="de-DE" sz="1400" dirty="0">
                <a:solidFill>
                  <a:srgbClr val="FF3300"/>
                </a:solidFill>
                <a:latin typeface="Consolas" pitchFamily="49" charset="0"/>
                <a:cs typeface="Consolas" pitchFamily="49" charset="0"/>
              </a:rPr>
              <a:t>std::sin</a:t>
            </a:r>
            <a:r>
              <a:rPr lang="de-DE" sz="1400" dirty="0">
                <a:latin typeface="Consolas" pitchFamily="49" charset="0"/>
                <a:cs typeface="Consolas" pitchFamily="49" charset="0"/>
              </a:rPr>
              <a:t>(im) );</a:t>
            </a:r>
            <a:endParaRPr lang="en-US" sz="1400" dirty="0">
              <a:latin typeface="Consolas" pitchFamily="49" charset="0"/>
              <a:cs typeface="Consolas" pitchFamily="49" charset="0"/>
            </a:endParaRPr>
          </a:p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9213670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Operators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>
                <a:latin typeface="Arial" charset="0"/>
                <a:cs typeface="Arial" charset="0"/>
              </a:rPr>
              <a:t>Operators have similar functionality for built-in datatypes: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Assignment	</a:t>
            </a:r>
            <a:r>
              <a:rPr lang="en-US" b="1" dirty="0">
                <a:latin typeface="Consolas" pitchFamily="49" charset="0"/>
                <a:cs typeface="Arial" charset="0"/>
              </a:rPr>
              <a:t>=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Arithmetic		</a:t>
            </a:r>
            <a:r>
              <a:rPr lang="en-US" b="1" dirty="0">
                <a:latin typeface="Consolas" pitchFamily="49" charset="0"/>
                <a:cs typeface="Arial" charset="0"/>
              </a:rPr>
              <a:t>+     -     *     /     %</a:t>
            </a:r>
          </a:p>
          <a:p>
            <a:pPr lvl="1">
              <a:buFontTx/>
              <a:buNone/>
            </a:pPr>
            <a:r>
              <a:rPr lang="en-US" dirty="0">
                <a:latin typeface="Arial" charset="0"/>
                <a:cs typeface="Arial" charset="0"/>
              </a:rPr>
              <a:t>				</a:t>
            </a:r>
            <a:r>
              <a:rPr lang="en-US" b="1" dirty="0">
                <a:latin typeface="Consolas" pitchFamily="49" charset="0"/>
                <a:cs typeface="Arial" charset="0"/>
              </a:rPr>
              <a:t>+=    -=    *=    /=    %=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Autoincrement	</a:t>
            </a:r>
            <a:r>
              <a:rPr lang="en-US" b="1" dirty="0">
                <a:latin typeface="Consolas" pitchFamily="49" charset="0"/>
                <a:cs typeface="Arial" charset="0"/>
              </a:rPr>
              <a:t>++</a:t>
            </a:r>
            <a:endParaRPr lang="en-US" dirty="0">
              <a:latin typeface="Consolas" pitchFamily="49" charset="0"/>
              <a:cs typeface="Arial" charset="0"/>
            </a:endParaRPr>
          </a:p>
          <a:p>
            <a:pPr lvl="1"/>
            <a:r>
              <a:rPr lang="en-US" dirty="0">
                <a:latin typeface="Arial" charset="0"/>
                <a:cs typeface="Arial" charset="0"/>
              </a:rPr>
              <a:t>Autodecrement	</a:t>
            </a:r>
            <a:r>
              <a:rPr lang="en-US" b="1" dirty="0">
                <a:latin typeface="Consolas" pitchFamily="49" charset="0"/>
                <a:cs typeface="Arial" charset="0"/>
              </a:rPr>
              <a:t>--</a:t>
            </a:r>
            <a:endParaRPr lang="en-US" dirty="0">
              <a:latin typeface="Consolas" pitchFamily="49" charset="0"/>
              <a:cs typeface="Arial" charset="0"/>
            </a:endParaRPr>
          </a:p>
          <a:p>
            <a:pPr lvl="1"/>
            <a:r>
              <a:rPr lang="en-US" dirty="0">
                <a:latin typeface="Arial" charset="0"/>
                <a:cs typeface="Arial" charset="0"/>
              </a:rPr>
              <a:t>Logical		</a:t>
            </a:r>
            <a:r>
              <a:rPr lang="en-US" b="1" dirty="0">
                <a:latin typeface="Consolas" pitchFamily="49" charset="0"/>
                <a:cs typeface="Arial" charset="0"/>
              </a:rPr>
              <a:t>&amp;&amp;    ||    !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Relational	  	</a:t>
            </a:r>
            <a:r>
              <a:rPr lang="en-US" b="1" dirty="0">
                <a:latin typeface="Consolas" pitchFamily="49" charset="0"/>
                <a:cs typeface="Arial" charset="0"/>
              </a:rPr>
              <a:t>==    !=    &lt;     &lt;=    &gt;=    &gt;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Comments	</a:t>
            </a:r>
            <a:r>
              <a:rPr lang="en-US" b="1" dirty="0">
                <a:latin typeface="Consolas" pitchFamily="49" charset="0"/>
                <a:cs typeface="Arial" charset="0"/>
              </a:rPr>
              <a:t>/*                        */</a:t>
            </a:r>
          </a:p>
          <a:p>
            <a:pPr lvl="1">
              <a:buFontTx/>
              <a:buNone/>
            </a:pPr>
            <a:r>
              <a:rPr lang="en-US" dirty="0">
                <a:latin typeface="Arial" charset="0"/>
                <a:cs typeface="Arial" charset="0"/>
              </a:rPr>
              <a:t>				</a:t>
            </a:r>
            <a:r>
              <a:rPr lang="en-US" b="1" dirty="0">
                <a:latin typeface="Consolas" pitchFamily="49" charset="0"/>
                <a:cs typeface="Arial" charset="0"/>
              </a:rPr>
              <a:t>// to end of line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Bitwise		</a:t>
            </a:r>
            <a:r>
              <a:rPr lang="en-US" b="1" dirty="0">
                <a:latin typeface="Consolas" pitchFamily="49" charset="0"/>
                <a:cs typeface="Arial" charset="0"/>
              </a:rPr>
              <a:t>&amp;     |     ^     ~</a:t>
            </a:r>
          </a:p>
          <a:p>
            <a:pPr lvl="1">
              <a:buFontTx/>
              <a:buNone/>
            </a:pPr>
            <a:r>
              <a:rPr lang="en-US" dirty="0">
                <a:latin typeface="Arial" charset="0"/>
                <a:cs typeface="Arial" charset="0"/>
              </a:rPr>
              <a:t>				</a:t>
            </a:r>
            <a:r>
              <a:rPr lang="en-US" b="1" dirty="0">
                <a:latin typeface="Consolas" pitchFamily="49" charset="0"/>
                <a:cs typeface="Arial" charset="0"/>
              </a:rPr>
              <a:t>&amp;=    |=    ^=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Bit shifting	  	</a:t>
            </a:r>
            <a:r>
              <a:rPr lang="en-US" b="1" dirty="0">
                <a:latin typeface="Consolas" pitchFamily="49" charset="0"/>
                <a:cs typeface="Arial" charset="0"/>
              </a:rPr>
              <a:t>&lt;&lt;    &gt;&gt;</a:t>
            </a:r>
          </a:p>
          <a:p>
            <a:pPr lvl="1">
              <a:buFontTx/>
              <a:buNone/>
            </a:pPr>
            <a:r>
              <a:rPr lang="en-US" dirty="0">
                <a:latin typeface="Arial" charset="0"/>
                <a:cs typeface="Arial" charset="0"/>
              </a:rPr>
              <a:t>				</a:t>
            </a:r>
            <a:r>
              <a:rPr lang="en-US" b="1" dirty="0">
                <a:latin typeface="Consolas" pitchFamily="49" charset="0"/>
                <a:cs typeface="Arial" charset="0"/>
              </a:rPr>
              <a:t>&lt;&lt;=   &gt;&gt;=</a:t>
            </a:r>
          </a:p>
        </p:txBody>
      </p:sp>
    </p:spTree>
    <p:extLst>
      <p:ext uri="{BB962C8B-B14F-4D97-AF65-F5344CB8AC3E}">
        <p14:creationId xmlns:p14="http://schemas.microsoft.com/office/powerpoint/2010/main" val="4272236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The Complex Class</a:t>
            </a:r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// Normalize the complex number (giving it unit absolute value, |z| = 1)</a:t>
            </a:r>
          </a:p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void </a:t>
            </a:r>
            <a:r>
              <a:rPr lang="en-US" sz="1400" dirty="0">
                <a:solidFill>
                  <a:srgbClr val="D20000"/>
                </a:solidFill>
                <a:latin typeface="Consolas" pitchFamily="49" charset="0"/>
                <a:cs typeface="Consolas" pitchFamily="49" charset="0"/>
              </a:rPr>
              <a:t>Complex::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normalize() {</a:t>
            </a:r>
          </a:p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if ( re == 0 &amp;&amp;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im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== 0 ) {</a:t>
            </a:r>
          </a:p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    return;</a:t>
            </a:r>
          </a:p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}</a:t>
            </a:r>
          </a:p>
          <a:p>
            <a:pPr>
              <a:buFontTx/>
              <a:buNone/>
              <a:defRPr/>
            </a:pPr>
            <a:endParaRPr lang="en-US" sz="1400" dirty="0">
              <a:latin typeface="Consolas" pitchFamily="49" charset="0"/>
              <a:cs typeface="Consolas" pitchFamily="49" charset="0"/>
            </a:endParaRPr>
          </a:p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double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absval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= abs();</a:t>
            </a:r>
          </a:p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re /=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absval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;</a:t>
            </a:r>
          </a:p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im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/=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absval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;</a:t>
            </a:r>
          </a:p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}</a:t>
            </a:r>
          </a:p>
          <a:p>
            <a:pPr>
              <a:buFontTx/>
              <a:buNone/>
              <a:defRPr/>
            </a:pPr>
            <a:endParaRPr lang="en-US" sz="1400" dirty="0">
              <a:latin typeface="Consolas" pitchFamily="49" charset="0"/>
              <a:cs typeface="Consolas" pitchFamily="49" charset="0"/>
            </a:endParaRPr>
          </a:p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#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endif</a:t>
            </a:r>
            <a:endParaRPr lang="en-US" sz="14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5630864" y="2540001"/>
            <a:ext cx="5045075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CA" sz="1600" dirty="0">
                <a:solidFill>
                  <a:srgbClr val="00B0F0"/>
                </a:solidFill>
              </a:rPr>
              <a:t>This calls the member function </a:t>
            </a:r>
            <a:r>
              <a:rPr lang="en-CA" sz="1600" dirty="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double abs() const</a:t>
            </a:r>
            <a:br>
              <a:rPr lang="en-CA" sz="1600" dirty="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</a:br>
            <a:r>
              <a:rPr lang="en-CA" sz="1600" dirty="0">
                <a:solidFill>
                  <a:srgbClr val="00B0F0"/>
                </a:solidFill>
              </a:rPr>
              <a:t>from the </a:t>
            </a:r>
            <a:r>
              <a:rPr lang="en-CA" sz="1600" dirty="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Complex</a:t>
            </a:r>
            <a:r>
              <a:rPr lang="en-CA" sz="1600" dirty="0">
                <a:solidFill>
                  <a:srgbClr val="00B0F0"/>
                </a:solidFill>
              </a:rPr>
              <a:t> class on the object on which</a:t>
            </a:r>
          </a:p>
          <a:p>
            <a:pPr eaLnBrk="1" hangingPunct="1"/>
            <a:r>
              <a:rPr lang="en-CA" sz="1600" dirty="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void normalize() </a:t>
            </a:r>
            <a:r>
              <a:rPr lang="en-CA" sz="1600" dirty="0">
                <a:solidFill>
                  <a:srgbClr val="00B0F0"/>
                </a:solidFill>
              </a:rPr>
              <a:t>was called</a:t>
            </a:r>
          </a:p>
        </p:txBody>
      </p:sp>
      <p:cxnSp>
        <p:nvCxnSpPr>
          <p:cNvPr id="5" name="Straight Arrow Connector 4"/>
          <p:cNvCxnSpPr>
            <a:cxnSpLocks/>
            <a:endCxn id="6" idx="6"/>
          </p:cNvCxnSpPr>
          <p:nvPr/>
        </p:nvCxnSpPr>
        <p:spPr>
          <a:xfrm flipH="1">
            <a:off x="3594895" y="2814638"/>
            <a:ext cx="1924844" cy="728664"/>
          </a:xfrm>
          <a:prstGeom prst="straightConnector1">
            <a:avLst/>
          </a:prstGeom>
          <a:ln w="28575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/>
          <p:cNvSpPr/>
          <p:nvPr/>
        </p:nvSpPr>
        <p:spPr>
          <a:xfrm>
            <a:off x="2874170" y="3370264"/>
            <a:ext cx="720725" cy="346075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8265626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Visibility</a:t>
            </a:r>
          </a:p>
        </p:txBody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Visibility in C# and Java is described by placing public/private/protected in front of each class member or member function</a:t>
            </a:r>
          </a:p>
          <a:p>
            <a:pPr>
              <a:buFont typeface="Arial" charset="0"/>
              <a:buNone/>
            </a:pPr>
            <a:endParaRPr lang="en-US" dirty="0">
              <a:latin typeface="Arial" charset="0"/>
              <a:cs typeface="Arial" charset="0"/>
            </a:endParaRPr>
          </a:p>
          <a:p>
            <a:r>
              <a:rPr lang="en-US" dirty="0">
                <a:latin typeface="Arial" charset="0"/>
                <a:cs typeface="Arial" charset="0"/>
              </a:rPr>
              <a:t>In C++, this is described by a block prefixed by one of</a:t>
            </a:r>
          </a:p>
          <a:p>
            <a:pPr lvl="1">
              <a:buFontTx/>
              <a:buNone/>
            </a:pPr>
            <a:r>
              <a:rPr lang="en-US" b="1" dirty="0">
                <a:latin typeface="Courier New" pitchFamily="49" charset="0"/>
                <a:cs typeface="Arial" charset="0"/>
              </a:rPr>
              <a:t>		private:</a:t>
            </a:r>
          </a:p>
          <a:p>
            <a:pPr lvl="1">
              <a:buFontTx/>
              <a:buNone/>
            </a:pPr>
            <a:r>
              <a:rPr lang="en-US" b="1" dirty="0">
                <a:latin typeface="Courier New" pitchFamily="49" charset="0"/>
                <a:cs typeface="Arial" charset="0"/>
              </a:rPr>
              <a:t>		protected:</a:t>
            </a:r>
          </a:p>
          <a:p>
            <a:pPr lvl="1">
              <a:buFontTx/>
              <a:buNone/>
            </a:pPr>
            <a:r>
              <a:rPr lang="en-US" b="1" dirty="0">
                <a:latin typeface="Courier New" pitchFamily="49" charset="0"/>
                <a:cs typeface="Arial" charset="0"/>
              </a:rPr>
              <a:t>		public:</a:t>
            </a:r>
          </a:p>
        </p:txBody>
      </p:sp>
    </p:spTree>
    <p:extLst>
      <p:ext uri="{BB962C8B-B14F-4D97-AF65-F5344CB8AC3E}">
        <p14:creationId xmlns:p14="http://schemas.microsoft.com/office/powerpoint/2010/main" val="368888084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Visibility</a:t>
            </a:r>
          </a:p>
        </p:txBody>
      </p:sp>
      <p:sp>
        <p:nvSpPr>
          <p:cNvPr id="522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1200" dirty="0">
                <a:latin typeface="Consolas" pitchFamily="49" charset="0"/>
                <a:cs typeface="Consolas" pitchFamily="49" charset="0"/>
              </a:rPr>
              <a:t>class Complex {</a:t>
            </a:r>
          </a:p>
          <a:p>
            <a:pPr>
              <a:buFontTx/>
              <a:buNone/>
            </a:pPr>
            <a:r>
              <a:rPr lang="en-US" sz="1200" dirty="0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200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private:</a:t>
            </a:r>
          </a:p>
          <a:p>
            <a:pPr>
              <a:buFontTx/>
              <a:buNone/>
            </a:pPr>
            <a:r>
              <a:rPr lang="en-US" sz="1200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        double re, </a:t>
            </a:r>
            <a:r>
              <a:rPr lang="en-US" sz="1200" dirty="0" err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im</a:t>
            </a:r>
            <a:r>
              <a:rPr lang="en-US" sz="1200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;</a:t>
            </a:r>
          </a:p>
          <a:p>
            <a:pPr>
              <a:buFontTx/>
              <a:buNone/>
            </a:pPr>
            <a:endParaRPr lang="en-US" sz="1200" dirty="0">
              <a:solidFill>
                <a:srgbClr val="FF0000"/>
              </a:solidFill>
              <a:latin typeface="Consolas" pitchFamily="49" charset="0"/>
              <a:cs typeface="Consolas" pitchFamily="49" charset="0"/>
            </a:endParaRPr>
          </a:p>
          <a:p>
            <a:pPr>
              <a:buFontTx/>
              <a:buNone/>
            </a:pPr>
            <a:r>
              <a:rPr lang="en-US" sz="1200" dirty="0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200" dirty="0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public:</a:t>
            </a:r>
          </a:p>
          <a:p>
            <a:pPr>
              <a:buFontTx/>
              <a:buNone/>
            </a:pPr>
            <a:r>
              <a:rPr lang="en-US" sz="1200" dirty="0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        Complex( double, double );</a:t>
            </a:r>
          </a:p>
          <a:p>
            <a:pPr>
              <a:buFontTx/>
              <a:buNone/>
            </a:pPr>
            <a:endParaRPr lang="en-US" sz="1200" dirty="0">
              <a:solidFill>
                <a:schemeClr val="accent2"/>
              </a:solidFill>
              <a:latin typeface="Consolas" pitchFamily="49" charset="0"/>
              <a:cs typeface="Consolas" pitchFamily="49" charset="0"/>
            </a:endParaRPr>
          </a:p>
          <a:p>
            <a:pPr>
              <a:buFontTx/>
              <a:buNone/>
            </a:pPr>
            <a:r>
              <a:rPr lang="en-US" sz="1200" dirty="0">
                <a:solidFill>
                  <a:srgbClr val="0000FF"/>
                </a:solidFill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1200" dirty="0">
                <a:solidFill>
                  <a:srgbClr val="0099CC"/>
                </a:solidFill>
                <a:latin typeface="Consolas" pitchFamily="49" charset="0"/>
                <a:cs typeface="Consolas" pitchFamily="49" charset="0"/>
              </a:rPr>
              <a:t>double real() const;</a:t>
            </a:r>
          </a:p>
          <a:p>
            <a:pPr>
              <a:buFontTx/>
              <a:buNone/>
            </a:pPr>
            <a:r>
              <a:rPr lang="en-US" sz="1200" dirty="0">
                <a:solidFill>
                  <a:srgbClr val="0099CC"/>
                </a:solidFill>
                <a:latin typeface="Consolas" pitchFamily="49" charset="0"/>
                <a:cs typeface="Consolas" pitchFamily="49" charset="0"/>
              </a:rPr>
              <a:t>        double </a:t>
            </a:r>
            <a:r>
              <a:rPr lang="en-US" sz="1200" dirty="0" err="1">
                <a:solidFill>
                  <a:srgbClr val="0099CC"/>
                </a:solidFill>
                <a:latin typeface="Consolas" pitchFamily="49" charset="0"/>
                <a:cs typeface="Consolas" pitchFamily="49" charset="0"/>
              </a:rPr>
              <a:t>imag</a:t>
            </a:r>
            <a:r>
              <a:rPr lang="en-US" sz="1200" dirty="0">
                <a:solidFill>
                  <a:srgbClr val="0099CC"/>
                </a:solidFill>
                <a:latin typeface="Consolas" pitchFamily="49" charset="0"/>
                <a:cs typeface="Consolas" pitchFamily="49" charset="0"/>
              </a:rPr>
              <a:t>() const;</a:t>
            </a:r>
          </a:p>
          <a:p>
            <a:pPr>
              <a:buFontTx/>
              <a:buNone/>
            </a:pPr>
            <a:r>
              <a:rPr lang="en-US" sz="1200" dirty="0">
                <a:solidFill>
                  <a:srgbClr val="0099CC"/>
                </a:solidFill>
                <a:latin typeface="Consolas" pitchFamily="49" charset="0"/>
                <a:cs typeface="Consolas" pitchFamily="49" charset="0"/>
              </a:rPr>
              <a:t>        double abs() const;</a:t>
            </a:r>
          </a:p>
          <a:p>
            <a:pPr>
              <a:buFontTx/>
              <a:buNone/>
            </a:pPr>
            <a:r>
              <a:rPr lang="en-US" sz="1200" dirty="0">
                <a:solidFill>
                  <a:srgbClr val="0099CC"/>
                </a:solidFill>
                <a:latin typeface="Consolas" pitchFamily="49" charset="0"/>
                <a:cs typeface="Consolas" pitchFamily="49" charset="0"/>
              </a:rPr>
              <a:t>        Complex </a:t>
            </a:r>
            <a:r>
              <a:rPr lang="en-US" sz="1200" dirty="0" err="1">
                <a:solidFill>
                  <a:srgbClr val="0099CC"/>
                </a:solidFill>
                <a:latin typeface="Consolas" pitchFamily="49" charset="0"/>
                <a:cs typeface="Consolas" pitchFamily="49" charset="0"/>
              </a:rPr>
              <a:t>exp</a:t>
            </a:r>
            <a:r>
              <a:rPr lang="en-US" sz="1200" dirty="0">
                <a:solidFill>
                  <a:srgbClr val="0099CC"/>
                </a:solidFill>
                <a:latin typeface="Consolas" pitchFamily="49" charset="0"/>
                <a:cs typeface="Consolas" pitchFamily="49" charset="0"/>
              </a:rPr>
              <a:t>() const;</a:t>
            </a:r>
          </a:p>
          <a:p>
            <a:pPr>
              <a:buFontTx/>
              <a:buNone/>
            </a:pPr>
            <a:endParaRPr lang="en-US" sz="1200" dirty="0">
              <a:solidFill>
                <a:srgbClr val="0099CC"/>
              </a:solidFill>
              <a:latin typeface="Consolas" pitchFamily="49" charset="0"/>
              <a:cs typeface="Consolas" pitchFamily="49" charset="0"/>
            </a:endParaRPr>
          </a:p>
          <a:p>
            <a:pPr>
              <a:buFontTx/>
              <a:buNone/>
            </a:pPr>
            <a:r>
              <a:rPr lang="en-US" sz="1200" dirty="0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        void normalize();</a:t>
            </a:r>
          </a:p>
          <a:p>
            <a:pPr>
              <a:buFontTx/>
              <a:buNone/>
            </a:pPr>
            <a:r>
              <a:rPr lang="en-US" sz="1200" dirty="0">
                <a:latin typeface="Consolas" pitchFamily="49" charset="0"/>
                <a:cs typeface="Consolas" pitchFamily="49" charset="0"/>
              </a:rPr>
              <a:t>};</a:t>
            </a:r>
          </a:p>
        </p:txBody>
      </p:sp>
      <p:sp>
        <p:nvSpPr>
          <p:cNvPr id="52228" name="Rectangle 4"/>
          <p:cNvSpPr>
            <a:spLocks noChangeArrowheads="1"/>
          </p:cNvSpPr>
          <p:nvPr/>
        </p:nvSpPr>
        <p:spPr bwMode="auto">
          <a:xfrm>
            <a:off x="1295401" y="2928936"/>
            <a:ext cx="2676525" cy="2328864"/>
          </a:xfrm>
          <a:prstGeom prst="rect">
            <a:avLst/>
          </a:prstGeom>
          <a:noFill/>
          <a:ln w="38100">
            <a:solidFill>
              <a:srgbClr val="0066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CA"/>
          </a:p>
        </p:txBody>
      </p:sp>
      <p:sp>
        <p:nvSpPr>
          <p:cNvPr id="52229" name="Rectangle 5"/>
          <p:cNvSpPr>
            <a:spLocks noChangeArrowheads="1"/>
          </p:cNvSpPr>
          <p:nvPr/>
        </p:nvSpPr>
        <p:spPr bwMode="auto">
          <a:xfrm>
            <a:off x="1295400" y="2009774"/>
            <a:ext cx="2676525" cy="287338"/>
          </a:xfrm>
          <a:prstGeom prst="rect">
            <a:avLst/>
          </a:prstGeom>
          <a:noFill/>
          <a:ln w="38100">
            <a:solidFill>
              <a:srgbClr val="FF33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63949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Visibility</a:t>
            </a:r>
          </a:p>
        </p:txBody>
      </p:sp>
      <p:sp>
        <p:nvSpPr>
          <p:cNvPr id="532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The reason for the change in Java/C# was that the C++ version has been noted to be a source of errors</a:t>
            </a:r>
          </a:p>
          <a:p>
            <a:pPr>
              <a:buFont typeface="Arial" charset="0"/>
              <a:buNone/>
            </a:pPr>
            <a:r>
              <a:rPr lang="en-US" dirty="0">
                <a:latin typeface="Arial" charset="0"/>
                <a:cs typeface="Arial" charset="0"/>
              </a:rPr>
              <a:t>	</a:t>
            </a:r>
          </a:p>
          <a:p>
            <a:r>
              <a:rPr lang="en-US" dirty="0">
                <a:latin typeface="Arial" charset="0"/>
                <a:cs typeface="Arial" charset="0"/>
              </a:rPr>
              <a:t>Code could be cut-and-paste from one location to another, and a poorly placed paste could change the visibility of some code:</a:t>
            </a:r>
          </a:p>
          <a:p>
            <a:pPr lvl="1">
              <a:buFontTx/>
              <a:buNone/>
            </a:pPr>
            <a:r>
              <a:rPr lang="en-US" dirty="0">
                <a:latin typeface="Consolas" pitchFamily="49" charset="0"/>
                <a:cs typeface="Consolas" pitchFamily="49" charset="0"/>
              </a:rPr>
              <a:t>	public	→ private  </a:t>
            </a:r>
            <a:r>
              <a:rPr lang="en-US" dirty="0">
                <a:latin typeface="Arial" charset="0"/>
                <a:cs typeface="Arial" charset="0"/>
              </a:rPr>
              <a:t>automatically caught</a:t>
            </a:r>
          </a:p>
          <a:p>
            <a:pPr lvl="1">
              <a:buFontTx/>
              <a:buNone/>
            </a:pPr>
            <a:r>
              <a:rPr lang="en-US" dirty="0">
                <a:latin typeface="Arial" charset="0"/>
                <a:cs typeface="Arial" charset="0"/>
              </a:rPr>
              <a:t>	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private	→ public </a:t>
            </a:r>
            <a:r>
              <a:rPr lang="en-US" b="1" dirty="0">
                <a:latin typeface="Courier New" pitchFamily="49" charset="0"/>
                <a:cs typeface="Arial" charset="0"/>
              </a:rPr>
              <a:t> </a:t>
            </a:r>
            <a:r>
              <a:rPr lang="en-US" dirty="0">
                <a:latin typeface="Arial" charset="0"/>
                <a:cs typeface="Arial" charset="0"/>
              </a:rPr>
              <a:t>difficult to catch and dangerous</a:t>
            </a:r>
          </a:p>
        </p:txBody>
      </p:sp>
    </p:spTree>
    <p:extLst>
      <p:ext uri="{BB962C8B-B14F-4D97-AF65-F5344CB8AC3E}">
        <p14:creationId xmlns:p14="http://schemas.microsoft.com/office/powerpoint/2010/main" val="7405579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Visibility</a:t>
            </a:r>
          </a:p>
        </p:txBody>
      </p:sp>
      <p:sp>
        <p:nvSpPr>
          <p:cNvPr id="542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It is possible for a class to indicate that another class is allowed to access its </a:t>
            </a:r>
            <a:r>
              <a:rPr lang="en-US" b="1" u="sng" dirty="0">
                <a:latin typeface="Arial" charset="0"/>
                <a:cs typeface="Arial" charset="0"/>
              </a:rPr>
              <a:t>private</a:t>
            </a:r>
            <a:r>
              <a:rPr lang="en-US" dirty="0">
                <a:latin typeface="Arial" charset="0"/>
                <a:cs typeface="Arial" charset="0"/>
              </a:rPr>
              <a:t> members</a:t>
            </a:r>
          </a:p>
          <a:p>
            <a:pPr>
              <a:buFont typeface="Arial" charset="0"/>
              <a:buNone/>
            </a:pPr>
            <a:r>
              <a:rPr lang="en-US" dirty="0">
                <a:latin typeface="Arial" charset="0"/>
                <a:cs typeface="Arial" charset="0"/>
              </a:rPr>
              <a:t>	</a:t>
            </a:r>
          </a:p>
          <a:p>
            <a:r>
              <a:rPr lang="en-US" dirty="0">
                <a:latin typeface="Arial" charset="0"/>
                <a:cs typeface="Arial" charset="0"/>
              </a:rPr>
              <a:t>If class </a:t>
            </a:r>
            <a:r>
              <a:rPr lang="en-US" dirty="0" err="1">
                <a:latin typeface="Consolas" pitchFamily="49" charset="0"/>
                <a:cs typeface="Consolas" pitchFamily="49" charset="0"/>
              </a:rPr>
              <a:t>ClassX</a:t>
            </a:r>
            <a:r>
              <a:rPr lang="en-US" dirty="0">
                <a:latin typeface="Arial" charset="0"/>
                <a:cs typeface="Arial" charset="0"/>
              </a:rPr>
              <a:t> declares class </a:t>
            </a:r>
            <a:r>
              <a:rPr lang="en-US" dirty="0" err="1">
                <a:latin typeface="Consolas" pitchFamily="49" charset="0"/>
                <a:cs typeface="Consolas" pitchFamily="49" charset="0"/>
              </a:rPr>
              <a:t>ClassY</a:t>
            </a:r>
            <a:r>
              <a:rPr lang="en-US" dirty="0">
                <a:latin typeface="Arial" charset="0"/>
                <a:cs typeface="Arial" charset="0"/>
              </a:rPr>
              <a:t> to be a friend, then class </a:t>
            </a:r>
            <a:r>
              <a:rPr lang="en-US" dirty="0" err="1">
                <a:latin typeface="Consolas" pitchFamily="49" charset="0"/>
                <a:cs typeface="Consolas" pitchFamily="49" charset="0"/>
              </a:rPr>
              <a:t>ClassY</a:t>
            </a:r>
            <a:r>
              <a:rPr lang="en-US" dirty="0">
                <a:latin typeface="Arial" charset="0"/>
                <a:cs typeface="Arial" charset="0"/>
              </a:rPr>
              <a:t> can access (and modify) the private members of </a:t>
            </a:r>
            <a:r>
              <a:rPr lang="en-US" dirty="0" err="1">
                <a:latin typeface="Consolas" pitchFamily="49" charset="0"/>
                <a:cs typeface="Consolas" pitchFamily="49" charset="0"/>
              </a:rPr>
              <a:t>ClassX</a:t>
            </a:r>
            <a:r>
              <a:rPr lang="en-US" dirty="0">
                <a:latin typeface="Arial" charset="0"/>
                <a:cs typeface="Arial" charset="0"/>
              </a:rPr>
              <a:t> </a:t>
            </a:r>
            <a:endParaRPr lang="en-US" b="1" dirty="0">
              <a:latin typeface="Courier New" pitchFamily="49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017228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Visibility</a:t>
            </a:r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pPr>
              <a:buFontTx/>
              <a:buNone/>
            </a:pPr>
            <a:r>
              <a:rPr lang="en-US" sz="140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class ClassY;                   </a:t>
            </a:r>
            <a:r>
              <a:rPr lang="en-US" sz="1400">
                <a:latin typeface="Consolas" pitchFamily="49" charset="0"/>
                <a:cs typeface="Consolas" pitchFamily="49" charset="0"/>
              </a:rPr>
              <a:t>// declare that ClassY is a class</a:t>
            </a:r>
            <a:endParaRPr lang="en-US" sz="1400">
              <a:solidFill>
                <a:srgbClr val="FF0000"/>
              </a:solidFill>
              <a:latin typeface="Consolas" pitchFamily="49" charset="0"/>
              <a:cs typeface="Consolas" pitchFamily="49" charset="0"/>
            </a:endParaRPr>
          </a:p>
          <a:p>
            <a:pPr>
              <a:buFontTx/>
              <a:buNone/>
            </a:pPr>
            <a:endParaRPr lang="en-US" sz="1400">
              <a:solidFill>
                <a:srgbClr val="0066FF"/>
              </a:solidFill>
              <a:latin typeface="Consolas" pitchFamily="49" charset="0"/>
              <a:cs typeface="Consolas" pitchFamily="49" charset="0"/>
            </a:endParaRPr>
          </a:p>
          <a:p>
            <a:pPr>
              <a:buFontTx/>
              <a:buNone/>
            </a:pPr>
            <a:r>
              <a:rPr lang="en-US" sz="1400">
                <a:solidFill>
                  <a:srgbClr val="0066FF"/>
                </a:solidFill>
                <a:latin typeface="Consolas" pitchFamily="49" charset="0"/>
                <a:cs typeface="Consolas" pitchFamily="49" charset="0"/>
              </a:rPr>
              <a:t>class ClassX {</a:t>
            </a:r>
          </a:p>
          <a:p>
            <a:pPr>
              <a:buFontTx/>
              <a:buNone/>
            </a:pPr>
            <a:r>
              <a:rPr lang="en-US" sz="1400">
                <a:latin typeface="Consolas" pitchFamily="49" charset="0"/>
                <a:cs typeface="Consolas" pitchFamily="49" charset="0"/>
              </a:rPr>
              <a:t>    private:</a:t>
            </a:r>
          </a:p>
          <a:p>
            <a:pPr>
              <a:buFontTx/>
              <a:buNone/>
            </a:pPr>
            <a:r>
              <a:rPr lang="en-US" sz="1400"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1400">
                <a:solidFill>
                  <a:srgbClr val="0066FF"/>
                </a:solidFill>
                <a:latin typeface="Consolas" pitchFamily="49" charset="0"/>
                <a:cs typeface="Consolas" pitchFamily="49" charset="0"/>
              </a:rPr>
              <a:t>int privy</a:t>
            </a:r>
            <a:r>
              <a:rPr lang="en-US" sz="1400">
                <a:latin typeface="Consolas" pitchFamily="49" charset="0"/>
                <a:cs typeface="Consolas" pitchFamily="49" charset="0"/>
              </a:rPr>
              <a:t>;              // the variable privy is private</a:t>
            </a:r>
          </a:p>
          <a:p>
            <a:pPr>
              <a:buFontTx/>
              <a:buNone/>
            </a:pPr>
            <a:endParaRPr lang="en-US" sz="1400">
              <a:latin typeface="Consolas" pitchFamily="49" charset="0"/>
              <a:cs typeface="Consolas" pitchFamily="49" charset="0"/>
            </a:endParaRPr>
          </a:p>
          <a:p>
            <a:pPr>
              <a:buFontTx/>
              <a:buNone/>
            </a:pPr>
            <a:r>
              <a:rPr lang="en-US" sz="1400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400">
                <a:solidFill>
                  <a:srgbClr val="FF3300"/>
                </a:solidFill>
                <a:latin typeface="Consolas" pitchFamily="49" charset="0"/>
                <a:cs typeface="Consolas" pitchFamily="49" charset="0"/>
              </a:rPr>
              <a:t>friend class ClassY;</a:t>
            </a:r>
            <a:r>
              <a:rPr lang="en-US" sz="1400">
                <a:latin typeface="Consolas" pitchFamily="49" charset="0"/>
                <a:cs typeface="Consolas" pitchFamily="49" charset="0"/>
              </a:rPr>
              <a:t>        // ClassY is a </a:t>
            </a:r>
            <a:r>
              <a:rPr lang="en-US" sz="1400">
                <a:latin typeface="Consolas" pitchFamily="49" charset="0"/>
                <a:cs typeface="Arial" charset="0"/>
              </a:rPr>
              <a:t>"</a:t>
            </a:r>
            <a:r>
              <a:rPr lang="en-US" sz="1400">
                <a:latin typeface="Consolas" pitchFamily="49" charset="0"/>
                <a:cs typeface="Consolas" pitchFamily="49" charset="0"/>
              </a:rPr>
              <a:t>friend</a:t>
            </a:r>
            <a:r>
              <a:rPr lang="en-US" sz="1400">
                <a:latin typeface="Consolas" pitchFamily="49" charset="0"/>
                <a:cs typeface="Arial" charset="0"/>
              </a:rPr>
              <a:t>"</a:t>
            </a:r>
            <a:r>
              <a:rPr lang="en-US" sz="1400">
                <a:latin typeface="Consolas" pitchFamily="49" charset="0"/>
                <a:cs typeface="Consolas" pitchFamily="49" charset="0"/>
              </a:rPr>
              <a:t> of ClassX</a:t>
            </a:r>
          </a:p>
          <a:p>
            <a:pPr>
              <a:buFontTx/>
              <a:buNone/>
            </a:pPr>
            <a:r>
              <a:rPr lang="en-US" sz="1400">
                <a:solidFill>
                  <a:srgbClr val="0066FF"/>
                </a:solidFill>
                <a:latin typeface="Consolas" pitchFamily="49" charset="0"/>
                <a:cs typeface="Consolas" pitchFamily="49" charset="0"/>
              </a:rPr>
              <a:t>};</a:t>
            </a:r>
          </a:p>
          <a:p>
            <a:pPr>
              <a:buFontTx/>
              <a:buNone/>
            </a:pPr>
            <a:endParaRPr lang="en-US" sz="1400">
              <a:latin typeface="Consolas" pitchFamily="49" charset="0"/>
              <a:cs typeface="Consolas" pitchFamily="49" charset="0"/>
            </a:endParaRPr>
          </a:p>
          <a:p>
            <a:pPr>
              <a:buFontTx/>
              <a:buNone/>
            </a:pPr>
            <a:r>
              <a:rPr lang="en-US" sz="1400">
                <a:solidFill>
                  <a:srgbClr val="FF3300"/>
                </a:solidFill>
                <a:latin typeface="Consolas" pitchFamily="49" charset="0"/>
                <a:cs typeface="Consolas" pitchFamily="49" charset="0"/>
              </a:rPr>
              <a:t>class ClassY {                  </a:t>
            </a:r>
            <a:r>
              <a:rPr lang="en-US" sz="1400">
                <a:latin typeface="Consolas" pitchFamily="49" charset="0"/>
                <a:cs typeface="Consolas" pitchFamily="49" charset="0"/>
              </a:rPr>
              <a:t>// define ClassY</a:t>
            </a:r>
            <a:endParaRPr lang="en-US" sz="1400">
              <a:solidFill>
                <a:srgbClr val="FF3300"/>
              </a:solidFill>
              <a:latin typeface="Consolas" pitchFamily="49" charset="0"/>
              <a:cs typeface="Consolas" pitchFamily="49" charset="0"/>
            </a:endParaRPr>
          </a:p>
          <a:p>
            <a:pPr>
              <a:buFontTx/>
              <a:buNone/>
            </a:pPr>
            <a:r>
              <a:rPr lang="en-US" sz="1400">
                <a:latin typeface="Consolas" pitchFamily="49" charset="0"/>
                <a:cs typeface="Consolas" pitchFamily="49" charset="0"/>
              </a:rPr>
              <a:t>    private:</a:t>
            </a:r>
          </a:p>
          <a:p>
            <a:pPr>
              <a:buFontTx/>
              <a:buNone/>
            </a:pPr>
            <a:r>
              <a:rPr lang="en-US" sz="1400"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1400">
                <a:solidFill>
                  <a:srgbClr val="0066FF"/>
                </a:solidFill>
                <a:latin typeface="Consolas" pitchFamily="49" charset="0"/>
                <a:cs typeface="Consolas" pitchFamily="49" charset="0"/>
              </a:rPr>
              <a:t>ClassX value</a:t>
            </a:r>
            <a:r>
              <a:rPr lang="en-US" sz="1400">
                <a:latin typeface="Consolas" pitchFamily="49" charset="0"/>
                <a:cs typeface="Consolas" pitchFamily="49" charset="0"/>
              </a:rPr>
              <a:t>;           // Y stores one instance of X</a:t>
            </a:r>
          </a:p>
          <a:p>
            <a:pPr>
              <a:buFontTx/>
              <a:buNone/>
            </a:pPr>
            <a:r>
              <a:rPr lang="en-US" sz="1400">
                <a:latin typeface="Consolas" pitchFamily="49" charset="0"/>
                <a:cs typeface="Consolas" pitchFamily="49" charset="0"/>
              </a:rPr>
              <a:t>    public:</a:t>
            </a:r>
          </a:p>
          <a:p>
            <a:pPr>
              <a:buFontTx/>
              <a:buNone/>
            </a:pPr>
            <a:r>
              <a:rPr lang="en-US" sz="1400">
                <a:latin typeface="Consolas" pitchFamily="49" charset="0"/>
                <a:cs typeface="Consolas" pitchFamily="49" charset="0"/>
              </a:rPr>
              <a:t>        void set_x() {</a:t>
            </a:r>
          </a:p>
          <a:p>
            <a:pPr>
              <a:buFontTx/>
              <a:buNone/>
            </a:pPr>
            <a:r>
              <a:rPr lang="en-US" sz="1400">
                <a:latin typeface="Consolas" pitchFamily="49" charset="0"/>
                <a:cs typeface="Consolas" pitchFamily="49" charset="0"/>
              </a:rPr>
              <a:t>            </a:t>
            </a:r>
            <a:r>
              <a:rPr lang="en-US" sz="1400">
                <a:solidFill>
                  <a:srgbClr val="0066FF"/>
                </a:solidFill>
                <a:latin typeface="Consolas" pitchFamily="49" charset="0"/>
                <a:cs typeface="Consolas" pitchFamily="49" charset="0"/>
              </a:rPr>
              <a:t>value.privy</a:t>
            </a:r>
            <a:r>
              <a:rPr lang="en-US" sz="1400">
                <a:latin typeface="Consolas" pitchFamily="49" charset="0"/>
                <a:cs typeface="Consolas" pitchFamily="49" charset="0"/>
              </a:rPr>
              <a:t> = 42;   // a member function of ClassY can</a:t>
            </a:r>
          </a:p>
          <a:p>
            <a:pPr>
              <a:buFontTx/>
              <a:buNone/>
            </a:pPr>
            <a:r>
              <a:rPr lang="en-US" sz="1400">
                <a:latin typeface="Consolas" pitchFamily="49" charset="0"/>
                <a:cs typeface="Consolas" pitchFamily="49" charset="0"/>
              </a:rPr>
              <a:t>        }                       // access and modify the private</a:t>
            </a:r>
          </a:p>
          <a:p>
            <a:pPr>
              <a:buFontTx/>
              <a:buNone/>
            </a:pPr>
            <a:r>
              <a:rPr lang="en-US" sz="1400">
                <a:solidFill>
                  <a:srgbClr val="FF3300"/>
                </a:solidFill>
                <a:latin typeface="Consolas" pitchFamily="49" charset="0"/>
                <a:cs typeface="Consolas" pitchFamily="49" charset="0"/>
              </a:rPr>
              <a:t>};</a:t>
            </a:r>
            <a:r>
              <a:rPr lang="en-US" sz="1400">
                <a:latin typeface="Consolas" pitchFamily="49" charset="0"/>
                <a:cs typeface="Consolas" pitchFamily="49" charset="0"/>
              </a:rPr>
              <a:t>                              // member privy of </a:t>
            </a:r>
            <a:r>
              <a:rPr lang="en-US" sz="1400">
                <a:latin typeface="Consolas" pitchFamily="49" charset="0"/>
                <a:cs typeface="Arial" charset="0"/>
              </a:rPr>
              <a:t>"</a:t>
            </a:r>
            <a:r>
              <a:rPr lang="en-US" sz="1400">
                <a:latin typeface="Consolas" pitchFamily="49" charset="0"/>
                <a:cs typeface="Consolas" pitchFamily="49" charset="0"/>
              </a:rPr>
              <a:t>value</a:t>
            </a:r>
            <a:r>
              <a:rPr lang="en-US" sz="1400">
                <a:latin typeface="Consolas" pitchFamily="49" charset="0"/>
                <a:cs typeface="Arial" charset="0"/>
              </a:rPr>
              <a:t>"</a:t>
            </a:r>
            <a:endParaRPr lang="en-US" sz="1400"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677317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Accessors and Mutators</a:t>
            </a:r>
          </a:p>
        </p:txBody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We can classify member functions into two categories: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Those leaving the object unchanged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Those modifying the member variables of the object</a:t>
            </a:r>
          </a:p>
          <a:p>
            <a:pPr>
              <a:buFont typeface="Arial" charset="0"/>
              <a:buNone/>
            </a:pPr>
            <a:r>
              <a:rPr lang="en-US" dirty="0">
                <a:latin typeface="Arial" charset="0"/>
                <a:cs typeface="Arial" charset="0"/>
              </a:rPr>
              <a:t>	</a:t>
            </a:r>
          </a:p>
          <a:p>
            <a:r>
              <a:rPr lang="en-US" dirty="0">
                <a:latin typeface="Arial" charset="0"/>
                <a:cs typeface="Arial" charset="0"/>
              </a:rPr>
              <a:t>Respectively, these are referred to as:</a:t>
            </a:r>
          </a:p>
          <a:p>
            <a:pPr lvl="1"/>
            <a:r>
              <a:rPr lang="en-US" b="1" dirty="0">
                <a:latin typeface="Arial" charset="0"/>
                <a:cs typeface="Arial" charset="0"/>
              </a:rPr>
              <a:t>Accessors:	</a:t>
            </a:r>
            <a:r>
              <a:rPr lang="en-US" dirty="0">
                <a:latin typeface="Arial" charset="0"/>
                <a:cs typeface="Arial" charset="0"/>
              </a:rPr>
              <a:t>we are accessing and using the class members</a:t>
            </a:r>
          </a:p>
          <a:p>
            <a:pPr lvl="1"/>
            <a:r>
              <a:rPr lang="en-US" b="1" dirty="0">
                <a:latin typeface="Arial" charset="0"/>
                <a:cs typeface="Arial" charset="0"/>
              </a:rPr>
              <a:t>Mutators:	</a:t>
            </a:r>
            <a:r>
              <a:rPr lang="en-US" dirty="0">
                <a:latin typeface="Arial" charset="0"/>
                <a:cs typeface="Arial" charset="0"/>
              </a:rPr>
              <a:t>we are changing—mutating—the class members</a:t>
            </a:r>
          </a:p>
        </p:txBody>
      </p:sp>
    </p:spTree>
    <p:extLst>
      <p:ext uri="{BB962C8B-B14F-4D97-AF65-F5344CB8AC3E}">
        <p14:creationId xmlns:p14="http://schemas.microsoft.com/office/powerpoint/2010/main" val="312938363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Accessors and Mutators</a:t>
            </a:r>
          </a:p>
        </p:txBody>
      </p:sp>
      <p:sp>
        <p:nvSpPr>
          <p:cNvPr id="573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Good programming practice is to enforce that a routine specified to be an accessor cannot be accidentally changed to a mutator</a:t>
            </a:r>
          </a:p>
          <a:p>
            <a:pPr>
              <a:buFont typeface="Arial" charset="0"/>
              <a:buNone/>
            </a:pPr>
            <a:endParaRPr lang="en-US" dirty="0">
              <a:latin typeface="Arial" charset="0"/>
              <a:cs typeface="Arial" charset="0"/>
            </a:endParaRPr>
          </a:p>
          <a:p>
            <a:r>
              <a:rPr lang="en-US" dirty="0">
                <a:latin typeface="Arial" charset="0"/>
                <a:cs typeface="Arial" charset="0"/>
              </a:rPr>
              <a:t>This is done with the const keyword after the parameter list</a:t>
            </a:r>
          </a:p>
          <a:p>
            <a:pPr lvl="1">
              <a:buFontTx/>
              <a:buNone/>
            </a:pPr>
            <a:r>
              <a:rPr lang="en-US" dirty="0">
                <a:latin typeface="Arial" charset="0"/>
                <a:cs typeface="Arial" charset="0"/>
              </a:rPr>
              <a:t>	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 double abs() </a:t>
            </a:r>
            <a:r>
              <a:rPr lang="en-US" dirty="0">
                <a:solidFill>
                  <a:srgbClr val="FF3300"/>
                </a:solidFill>
                <a:latin typeface="Consolas" pitchFamily="49" charset="0"/>
                <a:cs typeface="Consolas" pitchFamily="49" charset="0"/>
              </a:rPr>
              <a:t>const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;</a:t>
            </a:r>
          </a:p>
          <a:p>
            <a:pPr>
              <a:buFontTx/>
              <a:buNone/>
            </a:pPr>
            <a:r>
              <a:rPr lang="en-US" dirty="0">
                <a:latin typeface="Arial" charset="0"/>
                <a:cs typeface="Arial" charset="0"/>
              </a:rPr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285068020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Accessors and Mutators</a:t>
            </a:r>
          </a:p>
        </p:txBody>
      </p:sp>
      <p:sp>
        <p:nvSpPr>
          <p:cNvPr id="583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If a junior programmer were to try change</a:t>
            </a:r>
          </a:p>
          <a:p>
            <a:pPr lvl="2">
              <a:buFontTx/>
              <a:buNone/>
            </a:pPr>
            <a:r>
              <a:rPr lang="en-US" dirty="0">
                <a:latin typeface="Consolas" pitchFamily="49" charset="0"/>
                <a:cs typeface="Arial" charset="0"/>
              </a:rPr>
              <a:t>double Complex::abs() const {</a:t>
            </a:r>
          </a:p>
          <a:p>
            <a:pPr lvl="2">
              <a:buFontTx/>
              <a:buNone/>
            </a:pPr>
            <a:r>
              <a:rPr lang="en-US" dirty="0">
                <a:latin typeface="Consolas" pitchFamily="49" charset="0"/>
                <a:cs typeface="Arial" charset="0"/>
              </a:rPr>
              <a:t>	return std::</a:t>
            </a:r>
            <a:r>
              <a:rPr lang="en-US" dirty="0" err="1">
                <a:latin typeface="Consolas" pitchFamily="49" charset="0"/>
                <a:cs typeface="Arial" charset="0"/>
              </a:rPr>
              <a:t>sqrt</a:t>
            </a:r>
            <a:r>
              <a:rPr lang="en-US" dirty="0">
                <a:latin typeface="Consolas" pitchFamily="49" charset="0"/>
                <a:cs typeface="Arial" charset="0"/>
              </a:rPr>
              <a:t>( re*re + </a:t>
            </a:r>
            <a:r>
              <a:rPr lang="en-US" dirty="0" err="1">
                <a:latin typeface="Consolas" pitchFamily="49" charset="0"/>
                <a:cs typeface="Arial" charset="0"/>
              </a:rPr>
              <a:t>im</a:t>
            </a:r>
            <a:r>
              <a:rPr lang="en-US" dirty="0">
                <a:latin typeface="Consolas" pitchFamily="49" charset="0"/>
                <a:cs typeface="Arial" charset="0"/>
              </a:rPr>
              <a:t>*</a:t>
            </a:r>
            <a:r>
              <a:rPr lang="en-US" dirty="0" err="1">
                <a:latin typeface="Consolas" pitchFamily="49" charset="0"/>
                <a:cs typeface="Arial" charset="0"/>
              </a:rPr>
              <a:t>im</a:t>
            </a:r>
            <a:r>
              <a:rPr lang="en-US" dirty="0">
                <a:latin typeface="Consolas" pitchFamily="49" charset="0"/>
                <a:cs typeface="Arial" charset="0"/>
              </a:rPr>
              <a:t> );</a:t>
            </a:r>
          </a:p>
          <a:p>
            <a:pPr lvl="2">
              <a:buFontTx/>
              <a:buNone/>
            </a:pPr>
            <a:r>
              <a:rPr lang="en-US" dirty="0">
                <a:latin typeface="Consolas" pitchFamily="49" charset="0"/>
                <a:cs typeface="Arial" charset="0"/>
              </a:rPr>
              <a:t>}</a:t>
            </a:r>
          </a:p>
          <a:p>
            <a:pPr lvl="2">
              <a:buFontTx/>
              <a:buNone/>
            </a:pPr>
            <a:r>
              <a:rPr lang="en-US" dirty="0">
                <a:latin typeface="Arial" charset="0"/>
                <a:cs typeface="Arial" charset="0"/>
              </a:rPr>
              <a:t>	to</a:t>
            </a:r>
          </a:p>
          <a:p>
            <a:pPr lvl="2">
              <a:buFontTx/>
              <a:buNone/>
            </a:pPr>
            <a:r>
              <a:rPr lang="en-US" dirty="0">
                <a:latin typeface="Consolas" pitchFamily="49" charset="0"/>
                <a:cs typeface="Arial" charset="0"/>
              </a:rPr>
              <a:t>double Complex::abs() const {</a:t>
            </a:r>
          </a:p>
          <a:p>
            <a:pPr lvl="2">
              <a:buFontTx/>
              <a:buNone/>
            </a:pPr>
            <a:r>
              <a:rPr lang="en-US" dirty="0">
                <a:latin typeface="Consolas" pitchFamily="49" charset="0"/>
                <a:cs typeface="Arial" charset="0"/>
              </a:rPr>
              <a:t>    </a:t>
            </a:r>
            <a:r>
              <a:rPr lang="en-US" b="1" dirty="0">
                <a:solidFill>
                  <a:srgbClr val="FF0000"/>
                </a:solidFill>
                <a:latin typeface="Consolas" pitchFamily="49" charset="0"/>
                <a:cs typeface="Arial" charset="0"/>
              </a:rPr>
              <a:t>re = 1.0; </a:t>
            </a:r>
            <a:r>
              <a:rPr lang="en-US" dirty="0">
                <a:latin typeface="Consolas" pitchFamily="49" charset="0"/>
                <a:cs typeface="Arial" charset="0"/>
              </a:rPr>
              <a:t>           // modifying (</a:t>
            </a:r>
            <a:r>
              <a:rPr lang="en-US" i="1" dirty="0">
                <a:latin typeface="Consolas" pitchFamily="49" charset="0"/>
                <a:cs typeface="Arial" charset="0"/>
              </a:rPr>
              <a:t>mutating</a:t>
            </a:r>
            <a:r>
              <a:rPr lang="en-US" dirty="0">
                <a:latin typeface="Consolas" pitchFamily="49" charset="0"/>
                <a:cs typeface="Arial" charset="0"/>
              </a:rPr>
              <a:t>) 're'</a:t>
            </a:r>
          </a:p>
          <a:p>
            <a:pPr lvl="2">
              <a:buFontTx/>
              <a:buNone/>
            </a:pPr>
            <a:r>
              <a:rPr lang="en-US" dirty="0">
                <a:latin typeface="Consolas" pitchFamily="49" charset="0"/>
                <a:cs typeface="Arial" charset="0"/>
              </a:rPr>
              <a:t>    return std::</a:t>
            </a:r>
            <a:r>
              <a:rPr lang="en-US" dirty="0" err="1">
                <a:latin typeface="Consolas" pitchFamily="49" charset="0"/>
                <a:cs typeface="Arial" charset="0"/>
              </a:rPr>
              <a:t>sqrt</a:t>
            </a:r>
            <a:r>
              <a:rPr lang="en-US" dirty="0">
                <a:latin typeface="Consolas" pitchFamily="49" charset="0"/>
                <a:cs typeface="Arial" charset="0"/>
              </a:rPr>
              <a:t>( re*re + </a:t>
            </a:r>
            <a:r>
              <a:rPr lang="en-US" dirty="0" err="1">
                <a:latin typeface="Consolas" pitchFamily="49" charset="0"/>
                <a:cs typeface="Arial" charset="0"/>
              </a:rPr>
              <a:t>im</a:t>
            </a:r>
            <a:r>
              <a:rPr lang="en-US" dirty="0">
                <a:latin typeface="Consolas" pitchFamily="49" charset="0"/>
                <a:cs typeface="Arial" charset="0"/>
              </a:rPr>
              <a:t>*</a:t>
            </a:r>
            <a:r>
              <a:rPr lang="en-US" dirty="0" err="1">
                <a:latin typeface="Consolas" pitchFamily="49" charset="0"/>
                <a:cs typeface="Arial" charset="0"/>
              </a:rPr>
              <a:t>im</a:t>
            </a:r>
            <a:r>
              <a:rPr lang="en-US" dirty="0">
                <a:latin typeface="Consolas" pitchFamily="49" charset="0"/>
                <a:cs typeface="Arial" charset="0"/>
              </a:rPr>
              <a:t> );</a:t>
            </a:r>
          </a:p>
          <a:p>
            <a:pPr lvl="2">
              <a:buFontTx/>
              <a:buNone/>
            </a:pPr>
            <a:r>
              <a:rPr lang="en-US" dirty="0">
                <a:latin typeface="Consolas" pitchFamily="49" charset="0"/>
                <a:cs typeface="Arial" charset="0"/>
              </a:rPr>
              <a:t>}</a:t>
            </a:r>
          </a:p>
          <a:p>
            <a:pPr>
              <a:buFontTx/>
              <a:buNone/>
            </a:pPr>
            <a:r>
              <a:rPr lang="en-US" dirty="0">
                <a:latin typeface="Arial" charset="0"/>
                <a:cs typeface="Arial" charset="0"/>
              </a:rPr>
              <a:t>	the compiler would signal an error</a:t>
            </a:r>
          </a:p>
        </p:txBody>
      </p:sp>
    </p:spTree>
    <p:extLst>
      <p:ext uri="{BB962C8B-B14F-4D97-AF65-F5344CB8AC3E}">
        <p14:creationId xmlns:p14="http://schemas.microsoft.com/office/powerpoint/2010/main" val="93181529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Accessors and Mutators</a:t>
            </a:r>
          </a:p>
        </p:txBody>
      </p:sp>
      <p:sp>
        <p:nvSpPr>
          <p:cNvPr id="583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As an example from a previous project, a student did this:</a:t>
            </a:r>
          </a:p>
          <a:p>
            <a:pPr lvl="2">
              <a:buFontTx/>
              <a:buNone/>
            </a:pPr>
            <a:endParaRPr lang="en-US" sz="1200" dirty="0">
              <a:latin typeface="Consolas" pitchFamily="49" charset="0"/>
              <a:cs typeface="Arial" charset="0"/>
            </a:endParaRPr>
          </a:p>
          <a:p>
            <a:pPr lvl="2">
              <a:buFontTx/>
              <a:buNone/>
            </a:pPr>
            <a:r>
              <a:rPr lang="en-US" sz="1200" dirty="0">
                <a:latin typeface="Consolas" pitchFamily="49" charset="0"/>
                <a:cs typeface="Arial" charset="0"/>
              </a:rPr>
              <a:t>template &lt;typename Type&gt;</a:t>
            </a:r>
          </a:p>
          <a:p>
            <a:pPr lvl="2">
              <a:buFontTx/>
              <a:buNone/>
            </a:pPr>
            <a:r>
              <a:rPr lang="en-US" sz="1200" dirty="0" err="1">
                <a:latin typeface="Consolas" pitchFamily="49" charset="0"/>
                <a:cs typeface="Arial" charset="0"/>
              </a:rPr>
              <a:t>int</a:t>
            </a:r>
            <a:r>
              <a:rPr lang="en-US" sz="1200" dirty="0">
                <a:latin typeface="Consolas" pitchFamily="49" charset="0"/>
                <a:cs typeface="Arial" charset="0"/>
              </a:rPr>
              <a:t> </a:t>
            </a:r>
            <a:r>
              <a:rPr lang="en-US" sz="1200" dirty="0" err="1">
                <a:latin typeface="Consolas" pitchFamily="49" charset="0"/>
                <a:cs typeface="Arial" charset="0"/>
              </a:rPr>
              <a:t>Double_sentinel_list</a:t>
            </a:r>
            <a:r>
              <a:rPr lang="en-US" sz="1200" dirty="0">
                <a:latin typeface="Consolas" pitchFamily="49" charset="0"/>
                <a:cs typeface="Arial" charset="0"/>
              </a:rPr>
              <a:t>&lt;Type&gt;::count( Type const &amp;</a:t>
            </a:r>
            <a:r>
              <a:rPr lang="en-US" sz="1200" dirty="0" err="1">
                <a:latin typeface="Consolas" pitchFamily="49" charset="0"/>
                <a:cs typeface="Arial" charset="0"/>
              </a:rPr>
              <a:t>obj</a:t>
            </a:r>
            <a:r>
              <a:rPr lang="en-US" sz="1200" dirty="0">
                <a:latin typeface="Consolas" pitchFamily="49" charset="0"/>
                <a:cs typeface="Arial" charset="0"/>
              </a:rPr>
              <a:t> ) const {</a:t>
            </a:r>
          </a:p>
          <a:p>
            <a:pPr lvl="2">
              <a:buFontTx/>
              <a:buNone/>
            </a:pPr>
            <a:r>
              <a:rPr lang="en-US" sz="1200" dirty="0">
                <a:latin typeface="Consolas" pitchFamily="49" charset="0"/>
                <a:cs typeface="Arial" charset="0"/>
              </a:rPr>
              <a:t>	for ( </a:t>
            </a:r>
            <a:r>
              <a:rPr lang="en-US" sz="1200" dirty="0" err="1">
                <a:latin typeface="Consolas" pitchFamily="49" charset="0"/>
                <a:cs typeface="Arial" charset="0"/>
              </a:rPr>
              <a:t>Double_node</a:t>
            </a:r>
            <a:r>
              <a:rPr lang="en-US" sz="1200" dirty="0">
                <a:latin typeface="Consolas" pitchFamily="49" charset="0"/>
                <a:cs typeface="Arial" charset="0"/>
              </a:rPr>
              <a:t>&lt;Type&gt; *temp = head(); temp != nullptr; temp = temp-&gt;next() ) {</a:t>
            </a:r>
          </a:p>
          <a:p>
            <a:pPr lvl="2">
              <a:buFontTx/>
              <a:buNone/>
            </a:pPr>
            <a:r>
              <a:rPr lang="en-US" sz="1200" dirty="0">
                <a:latin typeface="Consolas" pitchFamily="49" charset="0"/>
                <a:cs typeface="Arial" charset="0"/>
              </a:rPr>
              <a:t>		if ( temp-&gt;retrieve() == </a:t>
            </a:r>
            <a:r>
              <a:rPr lang="en-US" sz="1200" dirty="0" err="1">
                <a:latin typeface="Consolas" pitchFamily="49" charset="0"/>
                <a:cs typeface="Arial" charset="0"/>
              </a:rPr>
              <a:t>obj</a:t>
            </a:r>
            <a:r>
              <a:rPr lang="en-US" sz="1200" dirty="0">
                <a:latin typeface="Consolas" pitchFamily="49" charset="0"/>
                <a:cs typeface="Arial" charset="0"/>
              </a:rPr>
              <a:t> ) {</a:t>
            </a:r>
          </a:p>
          <a:p>
            <a:pPr lvl="2">
              <a:buFontTx/>
              <a:buNone/>
            </a:pPr>
            <a:r>
              <a:rPr lang="en-US" sz="1200" dirty="0">
                <a:latin typeface="Consolas" pitchFamily="49" charset="0"/>
                <a:cs typeface="Arial" charset="0"/>
              </a:rPr>
              <a:t>			++</a:t>
            </a:r>
            <a:r>
              <a:rPr lang="en-US" sz="1200" b="1" dirty="0" err="1">
                <a:solidFill>
                  <a:srgbClr val="FF0000"/>
                </a:solidFill>
                <a:latin typeface="Consolas" pitchFamily="49" charset="0"/>
                <a:cs typeface="Arial" charset="0"/>
              </a:rPr>
              <a:t>list_size</a:t>
            </a:r>
            <a:r>
              <a:rPr lang="en-US" sz="1200" dirty="0">
                <a:latin typeface="Consolas" pitchFamily="49" charset="0"/>
                <a:cs typeface="Arial" charset="0"/>
              </a:rPr>
              <a:t>;</a:t>
            </a:r>
          </a:p>
          <a:p>
            <a:pPr lvl="2">
              <a:buFontTx/>
              <a:buNone/>
            </a:pPr>
            <a:r>
              <a:rPr lang="en-US" sz="1200" dirty="0">
                <a:latin typeface="Consolas" pitchFamily="49" charset="0"/>
                <a:cs typeface="Arial" charset="0"/>
              </a:rPr>
              <a:t>		}</a:t>
            </a:r>
          </a:p>
          <a:p>
            <a:pPr lvl="2">
              <a:buFontTx/>
              <a:buNone/>
            </a:pPr>
            <a:r>
              <a:rPr lang="en-US" sz="1200" dirty="0">
                <a:latin typeface="Consolas" pitchFamily="49" charset="0"/>
                <a:cs typeface="Arial" charset="0"/>
              </a:rPr>
              <a:t>	}</a:t>
            </a:r>
          </a:p>
          <a:p>
            <a:pPr lvl="2">
              <a:buFontTx/>
              <a:buNone/>
            </a:pPr>
            <a:endParaRPr lang="en-US" sz="1200" dirty="0">
              <a:latin typeface="Consolas" pitchFamily="49" charset="0"/>
              <a:cs typeface="Arial" charset="0"/>
            </a:endParaRPr>
          </a:p>
          <a:p>
            <a:pPr lvl="2">
              <a:buFontTx/>
              <a:buNone/>
            </a:pPr>
            <a:r>
              <a:rPr lang="en-US" sz="1200" dirty="0">
                <a:latin typeface="Consolas" pitchFamily="49" charset="0"/>
                <a:cs typeface="Arial" charset="0"/>
              </a:rPr>
              <a:t>	return </a:t>
            </a:r>
            <a:r>
              <a:rPr lang="en-US" sz="1200" b="1" dirty="0" err="1">
                <a:solidFill>
                  <a:srgbClr val="FF0000"/>
                </a:solidFill>
                <a:latin typeface="Consolas" pitchFamily="49" charset="0"/>
                <a:cs typeface="Arial" charset="0"/>
              </a:rPr>
              <a:t>list_size</a:t>
            </a:r>
            <a:r>
              <a:rPr lang="en-US" sz="1200" dirty="0">
                <a:latin typeface="Consolas" pitchFamily="49" charset="0"/>
                <a:cs typeface="Arial" charset="0"/>
              </a:rPr>
              <a:t>;</a:t>
            </a:r>
          </a:p>
          <a:p>
            <a:pPr lvl="2">
              <a:buFontTx/>
              <a:buNone/>
            </a:pPr>
            <a:r>
              <a:rPr lang="en-US" sz="1200" dirty="0">
                <a:latin typeface="Consolas" pitchFamily="49" charset="0"/>
                <a:cs typeface="Arial" charset="0"/>
              </a:rPr>
              <a:t>}</a:t>
            </a:r>
          </a:p>
          <a:p>
            <a:pPr lvl="2">
              <a:buFontTx/>
              <a:buNone/>
            </a:pPr>
            <a:endParaRPr lang="en-US" sz="1200" dirty="0">
              <a:latin typeface="Consolas" pitchFamily="49" charset="0"/>
              <a:cs typeface="Arial" charset="0"/>
            </a:endParaRPr>
          </a:p>
          <a:p>
            <a:r>
              <a:rPr lang="en-US" dirty="0">
                <a:latin typeface="Arial" charset="0"/>
                <a:cs typeface="Arial" charset="0"/>
              </a:rPr>
              <a:t>Here,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list_size</a:t>
            </a:r>
            <a:r>
              <a:rPr lang="en-US" dirty="0">
                <a:latin typeface="Arial" charset="0"/>
                <a:cs typeface="Arial" charset="0"/>
              </a:rPr>
              <a:t> was a member variable of the class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This code did not compile:  the compiler issued a warning that a member variable was being modified in a read-only member function</a:t>
            </a:r>
          </a:p>
        </p:txBody>
      </p:sp>
    </p:spTree>
    <p:extLst>
      <p:ext uri="{BB962C8B-B14F-4D97-AF65-F5344CB8AC3E}">
        <p14:creationId xmlns:p14="http://schemas.microsoft.com/office/powerpoint/2010/main" val="39968787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Arrays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Accessing arrays is similar:</a:t>
            </a:r>
            <a:r>
              <a:rPr lang="en-US" sz="1800" b="1" dirty="0">
                <a:latin typeface="Courier New" pitchFamily="49" charset="0"/>
                <a:cs typeface="Arial" charset="0"/>
              </a:rPr>
              <a:t>  </a:t>
            </a:r>
          </a:p>
          <a:p>
            <a:pPr>
              <a:buFontTx/>
              <a:buNone/>
            </a:pPr>
            <a:r>
              <a:rPr lang="en-US" sz="1800" b="1" dirty="0">
                <a:latin typeface="Courier New" pitchFamily="49" charset="0"/>
                <a:cs typeface="Arial" charset="0"/>
              </a:rPr>
              <a:t>   </a:t>
            </a:r>
          </a:p>
          <a:p>
            <a:pPr lvl="2">
              <a:buFontTx/>
              <a:buNone/>
            </a:pPr>
            <a:r>
              <a:rPr lang="en-US" sz="1800" dirty="0">
                <a:latin typeface="Consolas" pitchFamily="49" charset="0"/>
                <a:cs typeface="Arial" charset="0"/>
              </a:rPr>
              <a:t> const </a:t>
            </a:r>
            <a:r>
              <a:rPr lang="en-US" sz="1800" dirty="0" err="1">
                <a:latin typeface="Consolas" pitchFamily="49" charset="0"/>
                <a:cs typeface="Arial" charset="0"/>
              </a:rPr>
              <a:t>int</a:t>
            </a:r>
            <a:r>
              <a:rPr lang="en-US" sz="1800" dirty="0">
                <a:latin typeface="Consolas" pitchFamily="49" charset="0"/>
                <a:cs typeface="Arial" charset="0"/>
              </a:rPr>
              <a:t> ARRAY_CAPACITY = 10; // prevents reassignment</a:t>
            </a:r>
          </a:p>
          <a:p>
            <a:pPr lvl="2">
              <a:buFontTx/>
              <a:buNone/>
            </a:pPr>
            <a:r>
              <a:rPr lang="en-US" sz="1800" dirty="0">
                <a:latin typeface="Consolas" pitchFamily="49" charset="0"/>
                <a:cs typeface="Arial" charset="0"/>
              </a:rPr>
              <a:t> </a:t>
            </a:r>
            <a:r>
              <a:rPr lang="en-US" sz="1800" dirty="0" err="1">
                <a:latin typeface="Consolas" pitchFamily="49" charset="0"/>
                <a:cs typeface="Arial" charset="0"/>
              </a:rPr>
              <a:t>int</a:t>
            </a:r>
            <a:r>
              <a:rPr lang="en-US" sz="1800" dirty="0">
                <a:latin typeface="Consolas" pitchFamily="49" charset="0"/>
                <a:cs typeface="Arial" charset="0"/>
              </a:rPr>
              <a:t> array[ARRAY_CAPACITY];</a:t>
            </a:r>
          </a:p>
          <a:p>
            <a:pPr lvl="2">
              <a:buFontTx/>
              <a:buNone/>
            </a:pPr>
            <a:endParaRPr lang="en-US" sz="1800" dirty="0">
              <a:latin typeface="Consolas" pitchFamily="49" charset="0"/>
              <a:cs typeface="Arial" charset="0"/>
            </a:endParaRPr>
          </a:p>
          <a:p>
            <a:pPr lvl="2">
              <a:buFontTx/>
              <a:buNone/>
            </a:pPr>
            <a:r>
              <a:rPr lang="en-US" sz="1800" dirty="0">
                <a:latin typeface="Consolas" pitchFamily="49" charset="0"/>
                <a:cs typeface="Arial" charset="0"/>
              </a:rPr>
              <a:t> array[</a:t>
            </a:r>
            <a:r>
              <a:rPr lang="en-US" sz="1800" dirty="0">
                <a:solidFill>
                  <a:srgbClr val="C00000"/>
                </a:solidFill>
                <a:latin typeface="Consolas" pitchFamily="49" charset="0"/>
                <a:cs typeface="Arial" charset="0"/>
              </a:rPr>
              <a:t>0</a:t>
            </a:r>
            <a:r>
              <a:rPr lang="en-US" sz="1800" dirty="0">
                <a:latin typeface="Consolas" pitchFamily="49" charset="0"/>
                <a:cs typeface="Arial" charset="0"/>
              </a:rPr>
              <a:t>] = 1;</a:t>
            </a:r>
          </a:p>
          <a:p>
            <a:pPr lvl="2">
              <a:buFontTx/>
              <a:buNone/>
            </a:pPr>
            <a:r>
              <a:rPr lang="en-US" sz="1800" dirty="0">
                <a:latin typeface="Consolas" pitchFamily="49" charset="0"/>
                <a:cs typeface="Arial" charset="0"/>
              </a:rPr>
              <a:t> for ( </a:t>
            </a:r>
            <a:r>
              <a:rPr lang="en-US" sz="1800" dirty="0" err="1">
                <a:latin typeface="Consolas" pitchFamily="49" charset="0"/>
                <a:cs typeface="Arial" charset="0"/>
              </a:rPr>
              <a:t>int</a:t>
            </a:r>
            <a:r>
              <a:rPr lang="en-US" sz="1800" dirty="0">
                <a:latin typeface="Consolas" pitchFamily="49" charset="0"/>
                <a:cs typeface="Arial" charset="0"/>
              </a:rPr>
              <a:t> </a:t>
            </a:r>
            <a:r>
              <a:rPr lang="en-US" sz="1800" dirty="0" err="1">
                <a:latin typeface="Consolas" pitchFamily="49" charset="0"/>
                <a:cs typeface="Arial" charset="0"/>
              </a:rPr>
              <a:t>i</a:t>
            </a:r>
            <a:r>
              <a:rPr lang="en-US" sz="1800" dirty="0">
                <a:latin typeface="Consolas" pitchFamily="49" charset="0"/>
                <a:cs typeface="Arial" charset="0"/>
              </a:rPr>
              <a:t> = 1; </a:t>
            </a:r>
            <a:r>
              <a:rPr lang="en-US" sz="1800" dirty="0" err="1">
                <a:latin typeface="Consolas" pitchFamily="49" charset="0"/>
                <a:cs typeface="Arial" charset="0"/>
              </a:rPr>
              <a:t>i</a:t>
            </a:r>
            <a:r>
              <a:rPr lang="en-US" sz="1800" dirty="0">
                <a:latin typeface="Consolas" pitchFamily="49" charset="0"/>
                <a:cs typeface="Arial" charset="0"/>
              </a:rPr>
              <a:t> &lt; </a:t>
            </a:r>
            <a:r>
              <a:rPr lang="en-US" sz="1800" dirty="0">
                <a:solidFill>
                  <a:srgbClr val="C00000"/>
                </a:solidFill>
                <a:latin typeface="Consolas" pitchFamily="49" charset="0"/>
                <a:cs typeface="Arial" charset="0"/>
              </a:rPr>
              <a:t>ARRAY_CAPACITY</a:t>
            </a:r>
            <a:r>
              <a:rPr lang="en-US" sz="1800" dirty="0">
                <a:latin typeface="Consolas" pitchFamily="49" charset="0"/>
                <a:cs typeface="Arial" charset="0"/>
              </a:rPr>
              <a:t>; ++</a:t>
            </a:r>
            <a:r>
              <a:rPr lang="en-US" sz="1800" dirty="0" err="1">
                <a:latin typeface="Consolas" pitchFamily="49" charset="0"/>
                <a:cs typeface="Arial" charset="0"/>
              </a:rPr>
              <a:t>i</a:t>
            </a:r>
            <a:r>
              <a:rPr lang="en-US" sz="1800" dirty="0">
                <a:latin typeface="Consolas" pitchFamily="49" charset="0"/>
                <a:cs typeface="Arial" charset="0"/>
              </a:rPr>
              <a:t> ) {</a:t>
            </a:r>
          </a:p>
          <a:p>
            <a:pPr lvl="2">
              <a:buFontTx/>
              <a:buNone/>
            </a:pPr>
            <a:r>
              <a:rPr lang="en-US" sz="1800" dirty="0">
                <a:latin typeface="Consolas" pitchFamily="49" charset="0"/>
                <a:cs typeface="Arial" charset="0"/>
              </a:rPr>
              <a:t>     array[</a:t>
            </a:r>
            <a:r>
              <a:rPr lang="en-US" sz="1800" dirty="0" err="1">
                <a:latin typeface="Consolas" pitchFamily="49" charset="0"/>
                <a:cs typeface="Arial" charset="0"/>
              </a:rPr>
              <a:t>i</a:t>
            </a:r>
            <a:r>
              <a:rPr lang="en-US" sz="1800" dirty="0">
                <a:latin typeface="Consolas" pitchFamily="49" charset="0"/>
                <a:cs typeface="Arial" charset="0"/>
              </a:rPr>
              <a:t>] = 2*array[</a:t>
            </a:r>
            <a:r>
              <a:rPr lang="en-US" sz="1800" dirty="0" err="1">
                <a:latin typeface="Consolas" pitchFamily="49" charset="0"/>
                <a:cs typeface="Arial" charset="0"/>
              </a:rPr>
              <a:t>i</a:t>
            </a:r>
            <a:r>
              <a:rPr lang="en-US" sz="1800" dirty="0">
                <a:latin typeface="Consolas" pitchFamily="49" charset="0"/>
                <a:cs typeface="Arial" charset="0"/>
              </a:rPr>
              <a:t> – 1] + 1;</a:t>
            </a:r>
          </a:p>
          <a:p>
            <a:pPr lvl="2">
              <a:buFontTx/>
              <a:buNone/>
            </a:pPr>
            <a:r>
              <a:rPr lang="en-US" sz="1800" dirty="0">
                <a:latin typeface="Consolas" pitchFamily="49" charset="0"/>
                <a:cs typeface="Arial" charset="0"/>
              </a:rPr>
              <a:t> }</a:t>
            </a:r>
          </a:p>
          <a:p>
            <a:endParaRPr lang="en-US" sz="1600" dirty="0">
              <a:latin typeface="Consolas" pitchFamily="49" charset="0"/>
              <a:cs typeface="Arial" charset="0"/>
            </a:endParaRPr>
          </a:p>
          <a:p>
            <a:pPr>
              <a:buFontTx/>
              <a:buNone/>
            </a:pPr>
            <a:r>
              <a:rPr lang="en-US" dirty="0">
                <a:solidFill>
                  <a:srgbClr val="D20000"/>
                </a:solidFill>
                <a:latin typeface="Arial" charset="0"/>
                <a:cs typeface="Arial" charset="0"/>
              </a:rPr>
              <a:t>  Recall that arrays go from  </a:t>
            </a:r>
            <a:r>
              <a:rPr lang="en-US" b="1" dirty="0">
                <a:solidFill>
                  <a:srgbClr val="D20000"/>
                </a:solidFill>
                <a:latin typeface="Consolas" pitchFamily="49" charset="0"/>
                <a:cs typeface="Arial" charset="0"/>
              </a:rPr>
              <a:t>0 </a:t>
            </a:r>
            <a:r>
              <a:rPr lang="en-US" dirty="0">
                <a:solidFill>
                  <a:srgbClr val="D20000"/>
                </a:solidFill>
                <a:latin typeface="Arial" charset="0"/>
                <a:cs typeface="Arial" charset="0"/>
              </a:rPr>
              <a:t> to  </a:t>
            </a:r>
            <a:r>
              <a:rPr lang="en-US" b="1" dirty="0">
                <a:solidFill>
                  <a:srgbClr val="D20000"/>
                </a:solidFill>
                <a:latin typeface="Consolas" pitchFamily="49" charset="0"/>
                <a:cs typeface="Arial" charset="0"/>
              </a:rPr>
              <a:t>ARRAY_CAPACITY – 1</a:t>
            </a:r>
            <a:endParaRPr lang="en-US" sz="1800" b="1" dirty="0">
              <a:solidFill>
                <a:srgbClr val="D20000"/>
              </a:solidFill>
              <a:latin typeface="Consolas" pitchFamily="49" charset="0"/>
              <a:cs typeface="Arial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494564" y="5453656"/>
            <a:ext cx="58592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/>
              <a:t>Definition:</a:t>
            </a:r>
          </a:p>
          <a:p>
            <a:r>
              <a:rPr lang="en-CA" sz="2000" dirty="0"/>
              <a:t>   The </a:t>
            </a:r>
            <a:r>
              <a:rPr lang="en-CA" sz="2000" i="1" dirty="0"/>
              <a:t>capacity </a:t>
            </a:r>
            <a:r>
              <a:rPr lang="en-CA" sz="2000" dirty="0"/>
              <a:t>of an array is the entries it can hold</a:t>
            </a:r>
          </a:p>
          <a:p>
            <a:r>
              <a:rPr lang="en-CA" sz="2000" dirty="0"/>
              <a:t>   The </a:t>
            </a:r>
            <a:r>
              <a:rPr lang="en-CA" sz="2000" i="1" dirty="0"/>
              <a:t>size</a:t>
            </a:r>
            <a:r>
              <a:rPr lang="en-CA" sz="2000" dirty="0"/>
              <a:t> of an array is the number of useful entries </a:t>
            </a:r>
          </a:p>
        </p:txBody>
      </p:sp>
    </p:spTree>
    <p:extLst>
      <p:ext uri="{BB962C8B-B14F-4D97-AF65-F5344CB8AC3E}">
        <p14:creationId xmlns:p14="http://schemas.microsoft.com/office/powerpoint/2010/main" val="252949489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Accessors and Mutators</a:t>
            </a:r>
          </a:p>
        </p:txBody>
      </p:sp>
      <p:sp>
        <p:nvSpPr>
          <p:cNvPr id="583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What the student wanted was a local variable:</a:t>
            </a:r>
          </a:p>
          <a:p>
            <a:pPr>
              <a:buFont typeface="Arial" charset="0"/>
              <a:buNone/>
            </a:pPr>
            <a:r>
              <a:rPr lang="en-US" sz="1200" dirty="0">
                <a:latin typeface="Arial" charset="0"/>
                <a:cs typeface="Arial" charset="0"/>
              </a:rPr>
              <a:t>		</a:t>
            </a:r>
          </a:p>
          <a:p>
            <a:pPr>
              <a:buFont typeface="Arial" charset="0"/>
              <a:buNone/>
            </a:pPr>
            <a:r>
              <a:rPr lang="en-US" sz="1200" dirty="0">
                <a:latin typeface="Arial" charset="0"/>
                <a:cs typeface="Arial" charset="0"/>
              </a:rPr>
              <a:t>		</a:t>
            </a:r>
            <a:r>
              <a:rPr lang="en-US" sz="1200" dirty="0">
                <a:latin typeface="Consolas" pitchFamily="49" charset="0"/>
                <a:cs typeface="Arial" charset="0"/>
              </a:rPr>
              <a:t>template &lt;typename Type&gt;</a:t>
            </a:r>
          </a:p>
          <a:p>
            <a:pPr lvl="2">
              <a:buFontTx/>
              <a:buNone/>
            </a:pPr>
            <a:r>
              <a:rPr lang="en-US" sz="1200" dirty="0" err="1">
                <a:latin typeface="Consolas" pitchFamily="49" charset="0"/>
                <a:cs typeface="Arial" charset="0"/>
              </a:rPr>
              <a:t>int</a:t>
            </a:r>
            <a:r>
              <a:rPr lang="en-US" sz="1200" dirty="0">
                <a:latin typeface="Consolas" pitchFamily="49" charset="0"/>
                <a:cs typeface="Arial" charset="0"/>
              </a:rPr>
              <a:t> </a:t>
            </a:r>
            <a:r>
              <a:rPr lang="en-US" sz="1200" dirty="0" err="1">
                <a:latin typeface="Consolas" pitchFamily="49" charset="0"/>
                <a:cs typeface="Arial" charset="0"/>
              </a:rPr>
              <a:t>Double_sentinel_list</a:t>
            </a:r>
            <a:r>
              <a:rPr lang="en-US" sz="1200" dirty="0">
                <a:latin typeface="Consolas" pitchFamily="49" charset="0"/>
                <a:cs typeface="Arial" charset="0"/>
              </a:rPr>
              <a:t>&lt;Type&gt;::count( Type const &amp;</a:t>
            </a:r>
            <a:r>
              <a:rPr lang="en-US" sz="1200" dirty="0" err="1">
                <a:latin typeface="Consolas" pitchFamily="49" charset="0"/>
                <a:cs typeface="Arial" charset="0"/>
              </a:rPr>
              <a:t>obj</a:t>
            </a:r>
            <a:r>
              <a:rPr lang="en-US" sz="1200" dirty="0">
                <a:latin typeface="Consolas" pitchFamily="49" charset="0"/>
                <a:cs typeface="Arial" charset="0"/>
              </a:rPr>
              <a:t> ) const {</a:t>
            </a:r>
          </a:p>
          <a:p>
            <a:pPr lvl="2">
              <a:buFontTx/>
              <a:buNone/>
            </a:pPr>
            <a:r>
              <a:rPr lang="en-US" sz="1200" dirty="0">
                <a:latin typeface="Consolas" pitchFamily="49" charset="0"/>
                <a:cs typeface="Arial" charset="0"/>
              </a:rPr>
              <a:t>    </a:t>
            </a:r>
            <a:r>
              <a:rPr lang="en-US" sz="1200" b="1" dirty="0" err="1">
                <a:solidFill>
                  <a:srgbClr val="FF0000"/>
                </a:solidFill>
                <a:latin typeface="Consolas" pitchFamily="49" charset="0"/>
                <a:cs typeface="Arial" charset="0"/>
              </a:rPr>
              <a:t>int</a:t>
            </a:r>
            <a:r>
              <a:rPr lang="en-US" sz="1200" b="1" dirty="0">
                <a:solidFill>
                  <a:srgbClr val="FF0000"/>
                </a:solidFill>
                <a:latin typeface="Consolas" pitchFamily="49" charset="0"/>
                <a:cs typeface="Arial" charset="0"/>
              </a:rPr>
              <a:t> </a:t>
            </a:r>
            <a:r>
              <a:rPr lang="en-US" sz="1200" b="1" dirty="0" err="1">
                <a:solidFill>
                  <a:srgbClr val="FF0000"/>
                </a:solidFill>
                <a:latin typeface="Consolas" pitchFamily="49" charset="0"/>
                <a:cs typeface="Arial" charset="0"/>
              </a:rPr>
              <a:t>obj_count</a:t>
            </a:r>
            <a:r>
              <a:rPr lang="en-US" sz="1200" b="1" dirty="0">
                <a:solidFill>
                  <a:srgbClr val="FF0000"/>
                </a:solidFill>
                <a:latin typeface="Consolas" pitchFamily="49" charset="0"/>
                <a:cs typeface="Arial" charset="0"/>
              </a:rPr>
              <a:t> = 0</a:t>
            </a:r>
            <a:r>
              <a:rPr lang="en-US" sz="1200" dirty="0">
                <a:latin typeface="Consolas" pitchFamily="49" charset="0"/>
                <a:cs typeface="Arial" charset="0"/>
              </a:rPr>
              <a:t>;</a:t>
            </a:r>
          </a:p>
          <a:p>
            <a:pPr lvl="2">
              <a:buFontTx/>
              <a:buNone/>
            </a:pPr>
            <a:endParaRPr lang="en-US" sz="1200" dirty="0">
              <a:latin typeface="Consolas" pitchFamily="49" charset="0"/>
              <a:cs typeface="Arial" charset="0"/>
            </a:endParaRPr>
          </a:p>
          <a:p>
            <a:pPr lvl="2">
              <a:buFontTx/>
              <a:buNone/>
            </a:pPr>
            <a:r>
              <a:rPr lang="en-US" sz="1200" dirty="0">
                <a:latin typeface="Consolas" pitchFamily="49" charset="0"/>
                <a:cs typeface="Arial" charset="0"/>
              </a:rPr>
              <a:t>    for ( </a:t>
            </a:r>
            <a:r>
              <a:rPr lang="en-US" sz="1200" dirty="0" err="1">
                <a:latin typeface="Consolas" pitchFamily="49" charset="0"/>
                <a:cs typeface="Arial" charset="0"/>
              </a:rPr>
              <a:t>Double_node</a:t>
            </a:r>
            <a:r>
              <a:rPr lang="en-US" sz="1200" dirty="0">
                <a:latin typeface="Consolas" pitchFamily="49" charset="0"/>
                <a:cs typeface="Arial" charset="0"/>
              </a:rPr>
              <a:t>&lt;Type&gt; *temp = head(); temp != nullptr; temp = temp-&gt;next() ) {</a:t>
            </a:r>
          </a:p>
          <a:p>
            <a:pPr lvl="2">
              <a:buFontTx/>
              <a:buNone/>
            </a:pPr>
            <a:r>
              <a:rPr lang="en-US" sz="1200" dirty="0">
                <a:latin typeface="Consolas" pitchFamily="49" charset="0"/>
                <a:cs typeface="Arial" charset="0"/>
              </a:rPr>
              <a:t>        if ( temp-&gt;retrieve() == </a:t>
            </a:r>
            <a:r>
              <a:rPr lang="en-US" sz="1200" dirty="0" err="1">
                <a:latin typeface="Consolas" pitchFamily="49" charset="0"/>
                <a:cs typeface="Arial" charset="0"/>
              </a:rPr>
              <a:t>obj</a:t>
            </a:r>
            <a:r>
              <a:rPr lang="en-US" sz="1200" dirty="0">
                <a:latin typeface="Consolas" pitchFamily="49" charset="0"/>
                <a:cs typeface="Arial" charset="0"/>
              </a:rPr>
              <a:t> ) {</a:t>
            </a:r>
          </a:p>
          <a:p>
            <a:pPr lvl="2">
              <a:buFontTx/>
              <a:buNone/>
            </a:pPr>
            <a:r>
              <a:rPr lang="en-US" sz="1200" dirty="0">
                <a:latin typeface="Consolas" pitchFamily="49" charset="0"/>
                <a:cs typeface="Arial" charset="0"/>
              </a:rPr>
              <a:t>            ++</a:t>
            </a:r>
            <a:r>
              <a:rPr lang="en-US" sz="1200" b="1" dirty="0" err="1">
                <a:solidFill>
                  <a:srgbClr val="FF0000"/>
                </a:solidFill>
                <a:latin typeface="Consolas" pitchFamily="49" charset="0"/>
                <a:cs typeface="Arial" charset="0"/>
              </a:rPr>
              <a:t>obj_count</a:t>
            </a:r>
            <a:r>
              <a:rPr lang="en-US" sz="1200" dirty="0">
                <a:latin typeface="Consolas" pitchFamily="49" charset="0"/>
                <a:cs typeface="Arial" charset="0"/>
              </a:rPr>
              <a:t>;</a:t>
            </a:r>
          </a:p>
          <a:p>
            <a:pPr lvl="2">
              <a:buFontTx/>
              <a:buNone/>
            </a:pPr>
            <a:r>
              <a:rPr lang="en-US" sz="1200" dirty="0">
                <a:latin typeface="Consolas" pitchFamily="49" charset="0"/>
                <a:cs typeface="Arial" charset="0"/>
              </a:rPr>
              <a:t>        }</a:t>
            </a:r>
          </a:p>
          <a:p>
            <a:pPr lvl="2">
              <a:buFontTx/>
              <a:buNone/>
            </a:pPr>
            <a:r>
              <a:rPr lang="en-US" sz="1200" dirty="0">
                <a:latin typeface="Consolas" pitchFamily="49" charset="0"/>
                <a:cs typeface="Arial" charset="0"/>
              </a:rPr>
              <a:t>    }</a:t>
            </a:r>
          </a:p>
          <a:p>
            <a:pPr lvl="2">
              <a:buFontTx/>
              <a:buNone/>
            </a:pPr>
            <a:endParaRPr lang="en-US" sz="1200" dirty="0">
              <a:latin typeface="Consolas" pitchFamily="49" charset="0"/>
              <a:cs typeface="Arial" charset="0"/>
            </a:endParaRPr>
          </a:p>
          <a:p>
            <a:pPr lvl="2">
              <a:buFontTx/>
              <a:buNone/>
            </a:pPr>
            <a:r>
              <a:rPr lang="en-US" sz="1200" dirty="0">
                <a:latin typeface="Consolas" pitchFamily="49" charset="0"/>
                <a:cs typeface="Arial" charset="0"/>
              </a:rPr>
              <a:t>    return </a:t>
            </a:r>
            <a:r>
              <a:rPr lang="en-US" sz="1200" b="1" dirty="0" err="1">
                <a:solidFill>
                  <a:srgbClr val="FF0000"/>
                </a:solidFill>
                <a:latin typeface="Consolas" pitchFamily="49" charset="0"/>
                <a:cs typeface="Arial" charset="0"/>
              </a:rPr>
              <a:t>obj_count</a:t>
            </a:r>
            <a:r>
              <a:rPr lang="en-US" sz="1200" dirty="0">
                <a:latin typeface="Consolas" pitchFamily="49" charset="0"/>
                <a:cs typeface="Arial" charset="0"/>
              </a:rPr>
              <a:t>;</a:t>
            </a:r>
          </a:p>
          <a:p>
            <a:pPr lvl="2">
              <a:buFontTx/>
              <a:buNone/>
            </a:pPr>
            <a:r>
              <a:rPr lang="en-US" sz="1200" dirty="0">
                <a:latin typeface="Consolas" pitchFamily="49" charset="0"/>
                <a:cs typeface="Arial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13120071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Templates</a:t>
            </a:r>
          </a:p>
        </p:txBody>
      </p:sp>
      <p:sp>
        <p:nvSpPr>
          <p:cNvPr id="593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Now that we have seen an introduction to classes, the next generalization is templates</a:t>
            </a:r>
          </a:p>
        </p:txBody>
      </p:sp>
    </p:spTree>
    <p:extLst>
      <p:ext uri="{BB962C8B-B14F-4D97-AF65-F5344CB8AC3E}">
        <p14:creationId xmlns:p14="http://schemas.microsoft.com/office/powerpoint/2010/main" val="412590191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Templates</a:t>
            </a:r>
          </a:p>
        </p:txBody>
      </p:sp>
      <p:sp>
        <p:nvSpPr>
          <p:cNvPr id="604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In Java you will recall that all classes descend from the </a:t>
            </a:r>
            <a:r>
              <a:rPr lang="en-US" b="1" dirty="0">
                <a:latin typeface="Consolas" pitchFamily="49" charset="0"/>
                <a:cs typeface="Arial" charset="0"/>
              </a:rPr>
              <a:t>Object</a:t>
            </a:r>
            <a:r>
              <a:rPr lang="en-US" dirty="0">
                <a:latin typeface="Arial" charset="0"/>
                <a:cs typeface="Arial" charset="0"/>
              </a:rPr>
              <a:t> class</a:t>
            </a:r>
          </a:p>
          <a:p>
            <a:pPr>
              <a:buFont typeface="Arial" charset="0"/>
              <a:buNone/>
            </a:pPr>
            <a:r>
              <a:rPr lang="en-US" dirty="0">
                <a:latin typeface="Arial" charset="0"/>
                <a:cs typeface="Arial" charset="0"/>
              </a:rPr>
              <a:t>	</a:t>
            </a:r>
          </a:p>
          <a:p>
            <a:r>
              <a:rPr lang="en-US" dirty="0">
                <a:latin typeface="Arial" charset="0"/>
                <a:cs typeface="Arial" charset="0"/>
              </a:rPr>
              <a:t>Thus, it is possible to create an array which can hold instances of any class:</a:t>
            </a:r>
          </a:p>
          <a:p>
            <a:pPr>
              <a:buFontTx/>
              <a:buNone/>
            </a:pPr>
            <a:r>
              <a:rPr lang="en-US" dirty="0">
                <a:latin typeface="Consolas" pitchFamily="49" charset="0"/>
                <a:cs typeface="Consolas" pitchFamily="49" charset="0"/>
              </a:rPr>
              <a:t>		Object [] array = new Object[10];</a:t>
            </a:r>
          </a:p>
          <a:p>
            <a:pPr>
              <a:buFontTx/>
              <a:buNone/>
            </a:pPr>
            <a:endParaRPr lang="en-US" dirty="0">
              <a:latin typeface="Consolas" pitchFamily="49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070669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Templates</a:t>
            </a:r>
          </a:p>
        </p:txBody>
      </p:sp>
      <p:sp>
        <p:nvSpPr>
          <p:cNvPr id="61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Suppose you want to build a general linked list which could hold anything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In Java you could have it store instance of the class </a:t>
            </a:r>
            <a:r>
              <a:rPr lang="en-US" dirty="0">
                <a:latin typeface="Consolas" pitchFamily="49" charset="0"/>
                <a:cs typeface="Arial" charset="0"/>
              </a:rPr>
              <a:t>Object</a:t>
            </a:r>
          </a:p>
          <a:p>
            <a:endParaRPr lang="en-US" dirty="0">
              <a:latin typeface="Arial" charset="0"/>
              <a:cs typeface="Arial" charset="0"/>
            </a:endParaRPr>
          </a:p>
          <a:p>
            <a:r>
              <a:rPr lang="en-US" dirty="0">
                <a:latin typeface="Arial" charset="0"/>
                <a:cs typeface="Arial" charset="0"/>
              </a:rPr>
              <a:t>Because there is no ultimate </a:t>
            </a:r>
            <a:r>
              <a:rPr lang="en-US" dirty="0">
                <a:latin typeface="Consolas" pitchFamily="49" charset="0"/>
                <a:cs typeface="Arial" charset="0"/>
              </a:rPr>
              <a:t>Object</a:t>
            </a:r>
            <a:r>
              <a:rPr lang="en-US" dirty="0">
                <a:latin typeface="Arial" charset="0"/>
                <a:cs typeface="Arial" charset="0"/>
              </a:rPr>
              <a:t> class, to avoid re-implementing each class for each class we are interested in storing, we must have a different mechanism</a:t>
            </a:r>
          </a:p>
        </p:txBody>
      </p:sp>
    </p:spTree>
    <p:extLst>
      <p:ext uri="{BB962C8B-B14F-4D97-AF65-F5344CB8AC3E}">
        <p14:creationId xmlns:p14="http://schemas.microsoft.com/office/powerpoint/2010/main" val="268033592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Templates</a:t>
            </a:r>
          </a:p>
        </p:txBody>
      </p:sp>
      <p:sp>
        <p:nvSpPr>
          <p:cNvPr id="624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This mechanism uses a tool called templates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A function has parameters which are of a specific type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A template is like a function, however, the parameters themselves are types</a:t>
            </a:r>
          </a:p>
        </p:txBody>
      </p:sp>
    </p:spTree>
    <p:extLst>
      <p:ext uri="{BB962C8B-B14F-4D97-AF65-F5344CB8AC3E}">
        <p14:creationId xmlns:p14="http://schemas.microsoft.com/office/powerpoint/2010/main" val="340521228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Templates</a:t>
            </a:r>
          </a:p>
        </p:txBody>
      </p:sp>
      <p:sp>
        <p:nvSpPr>
          <p:cNvPr id="634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That mechanism is called a template:</a:t>
            </a:r>
          </a:p>
          <a:p>
            <a:pPr>
              <a:buFontTx/>
              <a:buNone/>
            </a:pPr>
            <a:endParaRPr lang="en-US" sz="1800" b="1" dirty="0">
              <a:latin typeface="Courier New" pitchFamily="49" charset="0"/>
              <a:cs typeface="Arial" charset="0"/>
            </a:endParaRPr>
          </a:p>
          <a:p>
            <a:pPr>
              <a:buFontTx/>
              <a:buNone/>
            </a:pPr>
            <a:r>
              <a:rPr lang="en-US" sz="1800" b="1" dirty="0">
                <a:latin typeface="Consolas" pitchFamily="49" charset="0"/>
                <a:cs typeface="Arial" charset="0"/>
              </a:rPr>
              <a:t>		</a:t>
            </a:r>
            <a:r>
              <a:rPr lang="en-US" sz="1800" dirty="0">
                <a:latin typeface="Consolas" pitchFamily="49" charset="0"/>
                <a:cs typeface="Arial" charset="0"/>
              </a:rPr>
              <a:t>template &lt;</a:t>
            </a:r>
            <a:r>
              <a:rPr lang="en-US" sz="1800" dirty="0" err="1">
                <a:latin typeface="Consolas" pitchFamily="49" charset="0"/>
                <a:cs typeface="Arial" charset="0"/>
              </a:rPr>
              <a:t>typename</a:t>
            </a:r>
            <a:r>
              <a:rPr lang="en-US" sz="1800" dirty="0">
                <a:latin typeface="Consolas" pitchFamily="49" charset="0"/>
                <a:cs typeface="Arial" charset="0"/>
              </a:rPr>
              <a:t> </a:t>
            </a:r>
            <a:r>
              <a:rPr lang="en-US" sz="1800" dirty="0">
                <a:solidFill>
                  <a:srgbClr val="D20000"/>
                </a:solidFill>
                <a:latin typeface="Consolas" pitchFamily="49" charset="0"/>
                <a:cs typeface="Arial" charset="0"/>
              </a:rPr>
              <a:t>Type</a:t>
            </a:r>
            <a:r>
              <a:rPr lang="en-US" sz="1800" dirty="0">
                <a:latin typeface="Consolas" pitchFamily="49" charset="0"/>
                <a:cs typeface="Arial" charset="0"/>
              </a:rPr>
              <a:t>&gt;</a:t>
            </a:r>
          </a:p>
          <a:p>
            <a:pPr>
              <a:buFontTx/>
              <a:buNone/>
            </a:pPr>
            <a:r>
              <a:rPr lang="en-US" sz="1800" dirty="0">
                <a:solidFill>
                  <a:srgbClr val="D20000"/>
                </a:solidFill>
                <a:latin typeface="Consolas" pitchFamily="49" charset="0"/>
                <a:cs typeface="Arial" charset="0"/>
              </a:rPr>
              <a:t>		Type</a:t>
            </a:r>
            <a:r>
              <a:rPr lang="en-US" sz="1800" dirty="0">
                <a:latin typeface="Consolas" pitchFamily="49" charset="0"/>
                <a:cs typeface="Arial" charset="0"/>
              </a:rPr>
              <a:t> </a:t>
            </a:r>
            <a:r>
              <a:rPr lang="en-US" sz="1800" dirty="0" err="1">
                <a:latin typeface="Consolas" pitchFamily="49" charset="0"/>
                <a:cs typeface="Arial" charset="0"/>
              </a:rPr>
              <a:t>sqr</a:t>
            </a:r>
            <a:r>
              <a:rPr lang="en-US" sz="1800" dirty="0">
                <a:latin typeface="Consolas" pitchFamily="49" charset="0"/>
                <a:cs typeface="Arial" charset="0"/>
              </a:rPr>
              <a:t>( </a:t>
            </a:r>
            <a:r>
              <a:rPr lang="en-US" sz="1800" dirty="0">
                <a:solidFill>
                  <a:srgbClr val="D20000"/>
                </a:solidFill>
                <a:latin typeface="Consolas" pitchFamily="49" charset="0"/>
                <a:cs typeface="Arial" charset="0"/>
              </a:rPr>
              <a:t>Type</a:t>
            </a:r>
            <a:r>
              <a:rPr lang="en-US" sz="1800" dirty="0">
                <a:latin typeface="Consolas" pitchFamily="49" charset="0"/>
                <a:cs typeface="Arial" charset="0"/>
              </a:rPr>
              <a:t> </a:t>
            </a:r>
            <a:r>
              <a:rPr lang="en-US" sz="1800" dirty="0">
                <a:solidFill>
                  <a:schemeClr val="hlink"/>
                </a:solidFill>
                <a:latin typeface="Consolas" pitchFamily="49" charset="0"/>
                <a:cs typeface="Arial" charset="0"/>
              </a:rPr>
              <a:t>x</a:t>
            </a:r>
            <a:r>
              <a:rPr lang="en-US" sz="1800" dirty="0">
                <a:latin typeface="Consolas" pitchFamily="49" charset="0"/>
                <a:cs typeface="Arial" charset="0"/>
              </a:rPr>
              <a:t> ) {</a:t>
            </a:r>
          </a:p>
          <a:p>
            <a:pPr>
              <a:buFontTx/>
              <a:buNone/>
            </a:pPr>
            <a:r>
              <a:rPr lang="en-US" sz="1800" dirty="0">
                <a:latin typeface="Consolas" pitchFamily="49" charset="0"/>
                <a:cs typeface="Arial" charset="0"/>
              </a:rPr>
              <a:t>		    return </a:t>
            </a:r>
            <a:r>
              <a:rPr lang="en-US" sz="1800" dirty="0">
                <a:solidFill>
                  <a:schemeClr val="hlink"/>
                </a:solidFill>
                <a:latin typeface="Consolas" pitchFamily="49" charset="0"/>
                <a:cs typeface="Arial" charset="0"/>
              </a:rPr>
              <a:t>x</a:t>
            </a:r>
            <a:r>
              <a:rPr lang="en-US" sz="1800" dirty="0">
                <a:latin typeface="Consolas" pitchFamily="49" charset="0"/>
                <a:cs typeface="Arial" charset="0"/>
              </a:rPr>
              <a:t>*</a:t>
            </a:r>
            <a:r>
              <a:rPr lang="en-US" sz="1800" dirty="0">
                <a:solidFill>
                  <a:schemeClr val="hlink"/>
                </a:solidFill>
                <a:latin typeface="Consolas" pitchFamily="49" charset="0"/>
                <a:cs typeface="Arial" charset="0"/>
              </a:rPr>
              <a:t>x</a:t>
            </a:r>
            <a:r>
              <a:rPr lang="en-US" sz="1800" dirty="0">
                <a:latin typeface="Consolas" pitchFamily="49" charset="0"/>
                <a:cs typeface="Arial" charset="0"/>
              </a:rPr>
              <a:t>;</a:t>
            </a:r>
          </a:p>
          <a:p>
            <a:pPr>
              <a:buFontTx/>
              <a:buNone/>
            </a:pPr>
            <a:r>
              <a:rPr lang="en-US" sz="1800" dirty="0">
                <a:latin typeface="Consolas" pitchFamily="49" charset="0"/>
                <a:cs typeface="Arial" charset="0"/>
              </a:rPr>
              <a:t>		} </a:t>
            </a:r>
          </a:p>
          <a:p>
            <a:r>
              <a:rPr lang="en-US" dirty="0">
                <a:latin typeface="Arial" charset="0"/>
                <a:cs typeface="Arial" charset="0"/>
              </a:rPr>
              <a:t>This creates a function which returns something of the same type as the argument</a:t>
            </a:r>
            <a:endParaRPr lang="en-US" sz="1800" b="1" dirty="0">
              <a:latin typeface="Courier New" pitchFamily="49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663659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Templates</a:t>
            </a:r>
          </a:p>
        </p:txBody>
      </p:sp>
      <p:sp>
        <p:nvSpPr>
          <p:cNvPr id="645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To tell the compiler what that type is, we must suffix the function:</a:t>
            </a:r>
          </a:p>
          <a:p>
            <a:pPr>
              <a:buFontTx/>
              <a:buNone/>
            </a:pPr>
            <a:endParaRPr lang="en-US" sz="1800" b="1" dirty="0">
              <a:solidFill>
                <a:srgbClr val="D20000"/>
              </a:solidFill>
              <a:latin typeface="Courier New" pitchFamily="49" charset="0"/>
              <a:cs typeface="Arial" charset="0"/>
            </a:endParaRPr>
          </a:p>
          <a:p>
            <a:pPr>
              <a:buFontTx/>
              <a:buNone/>
            </a:pPr>
            <a:r>
              <a:rPr lang="en-US" sz="1800" dirty="0">
                <a:solidFill>
                  <a:srgbClr val="D20000"/>
                </a:solidFill>
                <a:latin typeface="Consolas" pitchFamily="49" charset="0"/>
                <a:cs typeface="Arial" charset="0"/>
              </a:rPr>
              <a:t>		int</a:t>
            </a:r>
            <a:r>
              <a:rPr lang="en-US" sz="1800" dirty="0">
                <a:latin typeface="Consolas" pitchFamily="49" charset="0"/>
                <a:cs typeface="Arial" charset="0"/>
              </a:rPr>
              <a:t> </a:t>
            </a:r>
            <a:r>
              <a:rPr lang="en-US" sz="1800" dirty="0">
                <a:solidFill>
                  <a:srgbClr val="0099CC"/>
                </a:solidFill>
                <a:latin typeface="Consolas" pitchFamily="49" charset="0"/>
                <a:cs typeface="Arial" charset="0"/>
              </a:rPr>
              <a:t>n </a:t>
            </a:r>
            <a:r>
              <a:rPr lang="en-US" sz="1800" dirty="0">
                <a:latin typeface="Consolas" pitchFamily="49" charset="0"/>
                <a:cs typeface="Arial" charset="0"/>
              </a:rPr>
              <a:t>= </a:t>
            </a:r>
            <a:r>
              <a:rPr lang="en-US" sz="1800" dirty="0" err="1">
                <a:latin typeface="Consolas" pitchFamily="49" charset="0"/>
                <a:cs typeface="Arial" charset="0"/>
              </a:rPr>
              <a:t>sqr</a:t>
            </a:r>
            <a:r>
              <a:rPr lang="en-US" sz="1800" dirty="0">
                <a:latin typeface="Consolas" pitchFamily="49" charset="0"/>
                <a:cs typeface="Arial" charset="0"/>
              </a:rPr>
              <a:t>&lt;</a:t>
            </a:r>
            <a:r>
              <a:rPr lang="en-US" sz="1800" dirty="0">
                <a:solidFill>
                  <a:srgbClr val="D20000"/>
                </a:solidFill>
                <a:latin typeface="Consolas" pitchFamily="49" charset="0"/>
                <a:cs typeface="Arial" charset="0"/>
              </a:rPr>
              <a:t>int</a:t>
            </a:r>
            <a:r>
              <a:rPr lang="en-US" sz="1800" dirty="0">
                <a:latin typeface="Consolas" pitchFamily="49" charset="0"/>
                <a:cs typeface="Arial" charset="0"/>
              </a:rPr>
              <a:t>&gt;( </a:t>
            </a:r>
            <a:r>
              <a:rPr lang="en-US" sz="1800" dirty="0">
                <a:solidFill>
                  <a:srgbClr val="0099CC"/>
                </a:solidFill>
                <a:latin typeface="Consolas" pitchFamily="49" charset="0"/>
                <a:cs typeface="Arial" charset="0"/>
              </a:rPr>
              <a:t>3</a:t>
            </a:r>
            <a:r>
              <a:rPr lang="en-US" sz="1800" dirty="0">
                <a:latin typeface="Consolas" pitchFamily="49" charset="0"/>
                <a:cs typeface="Arial" charset="0"/>
              </a:rPr>
              <a:t> );</a:t>
            </a:r>
          </a:p>
          <a:p>
            <a:pPr>
              <a:buFontTx/>
              <a:buNone/>
            </a:pPr>
            <a:r>
              <a:rPr lang="en-US" sz="1800" dirty="0">
                <a:solidFill>
                  <a:srgbClr val="D20000"/>
                </a:solidFill>
                <a:latin typeface="Consolas" pitchFamily="49" charset="0"/>
                <a:cs typeface="Arial" charset="0"/>
              </a:rPr>
              <a:t>		double</a:t>
            </a:r>
            <a:r>
              <a:rPr lang="en-US" sz="1800" dirty="0">
                <a:latin typeface="Consolas" pitchFamily="49" charset="0"/>
                <a:cs typeface="Arial" charset="0"/>
              </a:rPr>
              <a:t> </a:t>
            </a:r>
            <a:r>
              <a:rPr lang="en-US" sz="1800" dirty="0">
                <a:solidFill>
                  <a:srgbClr val="0099CC"/>
                </a:solidFill>
                <a:latin typeface="Consolas" pitchFamily="49" charset="0"/>
                <a:cs typeface="Arial" charset="0"/>
              </a:rPr>
              <a:t>x</a:t>
            </a:r>
            <a:r>
              <a:rPr lang="en-US" sz="1800" dirty="0">
                <a:latin typeface="Consolas" pitchFamily="49" charset="0"/>
                <a:cs typeface="Arial" charset="0"/>
              </a:rPr>
              <a:t> = </a:t>
            </a:r>
            <a:r>
              <a:rPr lang="en-US" sz="1800" dirty="0" err="1">
                <a:latin typeface="Consolas" pitchFamily="49" charset="0"/>
                <a:cs typeface="Arial" charset="0"/>
              </a:rPr>
              <a:t>sqr</a:t>
            </a:r>
            <a:r>
              <a:rPr lang="en-US" sz="1800" dirty="0">
                <a:latin typeface="Consolas" pitchFamily="49" charset="0"/>
                <a:cs typeface="Arial" charset="0"/>
              </a:rPr>
              <a:t>&lt;</a:t>
            </a:r>
            <a:r>
              <a:rPr lang="en-US" sz="1800" dirty="0">
                <a:solidFill>
                  <a:srgbClr val="D20000"/>
                </a:solidFill>
                <a:latin typeface="Consolas" pitchFamily="49" charset="0"/>
                <a:cs typeface="Arial" charset="0"/>
              </a:rPr>
              <a:t>double</a:t>
            </a:r>
            <a:r>
              <a:rPr lang="en-US" sz="1800" dirty="0">
                <a:latin typeface="Consolas" pitchFamily="49" charset="0"/>
                <a:cs typeface="Arial" charset="0"/>
              </a:rPr>
              <a:t>&gt;( </a:t>
            </a:r>
            <a:r>
              <a:rPr lang="en-US" sz="1800" dirty="0">
                <a:solidFill>
                  <a:srgbClr val="0099CC"/>
                </a:solidFill>
                <a:latin typeface="Consolas" pitchFamily="49" charset="0"/>
                <a:cs typeface="Arial" charset="0"/>
              </a:rPr>
              <a:t>3.141592653589793</a:t>
            </a:r>
            <a:r>
              <a:rPr lang="en-US" sz="1800" dirty="0">
                <a:latin typeface="Consolas" pitchFamily="49" charset="0"/>
                <a:cs typeface="Arial" charset="0"/>
              </a:rPr>
              <a:t> );</a:t>
            </a:r>
          </a:p>
          <a:p>
            <a:pPr>
              <a:buFontTx/>
              <a:buNone/>
            </a:pPr>
            <a:endParaRPr lang="en-US" sz="1800" b="1" dirty="0">
              <a:latin typeface="Courier New" pitchFamily="49" charset="0"/>
              <a:cs typeface="Arial" charset="0"/>
            </a:endParaRPr>
          </a:p>
          <a:p>
            <a:r>
              <a:rPr lang="en-US" dirty="0">
                <a:latin typeface="Arial" charset="0"/>
                <a:cs typeface="Arial" charset="0"/>
              </a:rPr>
              <a:t>Usually, the compiler can determine the appropriate template without it being explicitly stated</a:t>
            </a:r>
          </a:p>
          <a:p>
            <a:pPr>
              <a:buFontTx/>
              <a:buNone/>
            </a:pPr>
            <a:endParaRPr lang="en-US" sz="1800" b="1" dirty="0">
              <a:latin typeface="Courier New" pitchFamily="49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58437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Templates</a:t>
            </a:r>
          </a:p>
        </p:txBody>
      </p:sp>
      <p:sp>
        <p:nvSpPr>
          <p:cNvPr id="66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dirty="0">
                <a:latin typeface="Arial" charset="0"/>
                <a:cs typeface="Arial" charset="0"/>
              </a:rPr>
              <a:t>Example:</a:t>
            </a:r>
          </a:p>
          <a:p>
            <a:pPr lvl="1">
              <a:buFontTx/>
              <a:buNone/>
              <a:defRPr/>
            </a:pPr>
            <a:endParaRPr lang="en-US" sz="1400" dirty="0">
              <a:latin typeface="Consolas" pitchFamily="49" charset="0"/>
              <a:cs typeface="Arial" charset="0"/>
            </a:endParaRPr>
          </a:p>
          <a:p>
            <a:pPr lvl="1"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Arial" charset="0"/>
              </a:rPr>
              <a:t>	#include&lt;</a:t>
            </a:r>
            <a:r>
              <a:rPr lang="en-US" sz="1400" dirty="0" err="1">
                <a:latin typeface="Consolas" pitchFamily="49" charset="0"/>
                <a:cs typeface="Arial" charset="0"/>
              </a:rPr>
              <a:t>iostream</a:t>
            </a:r>
            <a:r>
              <a:rPr lang="en-US" sz="1400" dirty="0">
                <a:latin typeface="Consolas" pitchFamily="49" charset="0"/>
                <a:cs typeface="Arial" charset="0"/>
              </a:rPr>
              <a:t>&gt;</a:t>
            </a:r>
          </a:p>
          <a:p>
            <a:pPr lvl="1"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Arial" charset="0"/>
              </a:rPr>
              <a:t>	using namespace std;</a:t>
            </a:r>
          </a:p>
          <a:p>
            <a:pPr lvl="1">
              <a:buFontTx/>
              <a:buNone/>
              <a:defRPr/>
            </a:pPr>
            <a:endParaRPr lang="en-US" sz="1400" dirty="0">
              <a:latin typeface="Consolas" pitchFamily="49" charset="0"/>
              <a:cs typeface="Arial" charset="0"/>
            </a:endParaRPr>
          </a:p>
          <a:p>
            <a:pPr lvl="1"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Arial" charset="0"/>
              </a:rPr>
              <a:t>	template &lt;</a:t>
            </a:r>
            <a:r>
              <a:rPr lang="en-US" sz="1400" dirty="0" err="1">
                <a:latin typeface="Consolas" pitchFamily="49" charset="0"/>
                <a:cs typeface="Arial" charset="0"/>
              </a:rPr>
              <a:t>typename</a:t>
            </a:r>
            <a:r>
              <a:rPr lang="en-US" sz="1400" dirty="0">
                <a:latin typeface="Consolas" pitchFamily="49" charset="0"/>
                <a:cs typeface="Arial" charset="0"/>
              </a:rPr>
              <a:t> Type&gt;</a:t>
            </a:r>
          </a:p>
          <a:p>
            <a:pPr lvl="1"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Arial" charset="0"/>
              </a:rPr>
              <a:t>	Type </a:t>
            </a:r>
            <a:r>
              <a:rPr lang="en-US" sz="1400" dirty="0" err="1">
                <a:latin typeface="Consolas" pitchFamily="49" charset="0"/>
                <a:cs typeface="Arial" charset="0"/>
              </a:rPr>
              <a:t>sqr</a:t>
            </a:r>
            <a:r>
              <a:rPr lang="en-US" sz="1400" dirty="0">
                <a:latin typeface="Consolas" pitchFamily="49" charset="0"/>
                <a:cs typeface="Arial" charset="0"/>
              </a:rPr>
              <a:t>( Type x ) {</a:t>
            </a:r>
          </a:p>
          <a:p>
            <a:pPr lvl="1"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Arial" charset="0"/>
              </a:rPr>
              <a:t>	    return x*x;</a:t>
            </a:r>
          </a:p>
          <a:p>
            <a:pPr lvl="1"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Arial" charset="0"/>
              </a:rPr>
              <a:t>	}</a:t>
            </a:r>
          </a:p>
          <a:p>
            <a:pPr lvl="1">
              <a:defRPr/>
            </a:pPr>
            <a:endParaRPr lang="en-US" sz="1400" dirty="0">
              <a:latin typeface="Consolas" pitchFamily="49" charset="0"/>
              <a:cs typeface="Arial" charset="0"/>
            </a:endParaRPr>
          </a:p>
          <a:p>
            <a:pPr lvl="1"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Arial" charset="0"/>
              </a:rPr>
              <a:t>	</a:t>
            </a:r>
            <a:r>
              <a:rPr lang="en-US" sz="1400" dirty="0" err="1">
                <a:latin typeface="Consolas" pitchFamily="49" charset="0"/>
                <a:cs typeface="Arial" charset="0"/>
              </a:rPr>
              <a:t>int</a:t>
            </a:r>
            <a:r>
              <a:rPr lang="en-US" sz="1400" dirty="0">
                <a:latin typeface="Consolas" pitchFamily="49" charset="0"/>
                <a:cs typeface="Arial" charset="0"/>
              </a:rPr>
              <a:t> main() {</a:t>
            </a:r>
          </a:p>
          <a:p>
            <a:pPr lvl="1"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Arial" charset="0"/>
              </a:rPr>
              <a:t>	    </a:t>
            </a:r>
            <a:r>
              <a:rPr lang="en-US" sz="1400" dirty="0" err="1">
                <a:latin typeface="Consolas" pitchFamily="49" charset="0"/>
                <a:cs typeface="Arial" charset="0"/>
              </a:rPr>
              <a:t>cout</a:t>
            </a:r>
            <a:r>
              <a:rPr lang="en-US" sz="1400" dirty="0">
                <a:latin typeface="Consolas" pitchFamily="49" charset="0"/>
                <a:cs typeface="Arial" charset="0"/>
              </a:rPr>
              <a:t> &lt;&lt; "3 squared is " &lt;&lt; </a:t>
            </a:r>
            <a:r>
              <a:rPr lang="en-US" sz="1400" dirty="0" err="1">
                <a:latin typeface="Consolas" pitchFamily="49" charset="0"/>
                <a:cs typeface="Arial" charset="0"/>
              </a:rPr>
              <a:t>sqr</a:t>
            </a:r>
            <a:r>
              <a:rPr lang="en-US" sz="1400" dirty="0">
                <a:latin typeface="Consolas" pitchFamily="49" charset="0"/>
                <a:cs typeface="Arial" charset="0"/>
              </a:rPr>
              <a:t>&lt;</a:t>
            </a:r>
            <a:r>
              <a:rPr lang="en-US" sz="1400" dirty="0" err="1">
                <a:solidFill>
                  <a:srgbClr val="D20000"/>
                </a:solidFill>
                <a:latin typeface="Consolas" pitchFamily="49" charset="0"/>
                <a:cs typeface="Arial" charset="0"/>
              </a:rPr>
              <a:t>int</a:t>
            </a:r>
            <a:r>
              <a:rPr lang="en-US" sz="1400" dirty="0">
                <a:latin typeface="Consolas" pitchFamily="49" charset="0"/>
                <a:cs typeface="Arial" charset="0"/>
              </a:rPr>
              <a:t>&gt;( </a:t>
            </a:r>
            <a:r>
              <a:rPr lang="en-US" sz="1400" dirty="0">
                <a:solidFill>
                  <a:srgbClr val="0099CC"/>
                </a:solidFill>
                <a:latin typeface="Consolas" pitchFamily="49" charset="0"/>
                <a:cs typeface="Arial" charset="0"/>
              </a:rPr>
              <a:t>3</a:t>
            </a:r>
            <a:r>
              <a:rPr lang="en-US" sz="1400" dirty="0">
                <a:latin typeface="Consolas" pitchFamily="49" charset="0"/>
                <a:cs typeface="Arial" charset="0"/>
              </a:rPr>
              <a:t> ) &lt;&lt; </a:t>
            </a:r>
            <a:r>
              <a:rPr lang="en-US" sz="1400" dirty="0" err="1">
                <a:latin typeface="Consolas" pitchFamily="49" charset="0"/>
                <a:cs typeface="Arial" charset="0"/>
              </a:rPr>
              <a:t>endl</a:t>
            </a:r>
            <a:r>
              <a:rPr lang="en-US" sz="1400" dirty="0">
                <a:latin typeface="Consolas" pitchFamily="49" charset="0"/>
                <a:cs typeface="Arial" charset="0"/>
              </a:rPr>
              <a:t>;</a:t>
            </a:r>
          </a:p>
          <a:p>
            <a:pPr lvl="1"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Arial" charset="0"/>
              </a:rPr>
              <a:t>	    </a:t>
            </a:r>
            <a:r>
              <a:rPr lang="en-US" sz="1400" dirty="0" err="1">
                <a:latin typeface="Consolas" pitchFamily="49" charset="0"/>
                <a:cs typeface="Arial" charset="0"/>
              </a:rPr>
              <a:t>cout</a:t>
            </a:r>
            <a:r>
              <a:rPr lang="en-US" sz="1400" dirty="0">
                <a:latin typeface="Consolas" pitchFamily="49" charset="0"/>
                <a:cs typeface="Arial" charset="0"/>
              </a:rPr>
              <a:t> &lt;&lt; "Pi squared is " &lt;&lt; </a:t>
            </a:r>
            <a:r>
              <a:rPr lang="en-US" sz="1400" dirty="0" err="1">
                <a:latin typeface="Consolas" pitchFamily="49" charset="0"/>
                <a:cs typeface="Arial" charset="0"/>
              </a:rPr>
              <a:t>sqr</a:t>
            </a:r>
            <a:r>
              <a:rPr lang="en-US" sz="1400" dirty="0">
                <a:latin typeface="Consolas" pitchFamily="49" charset="0"/>
                <a:cs typeface="Arial" charset="0"/>
              </a:rPr>
              <a:t>&lt;</a:t>
            </a:r>
            <a:r>
              <a:rPr lang="en-US" sz="1400" dirty="0">
                <a:solidFill>
                  <a:srgbClr val="D20000"/>
                </a:solidFill>
                <a:latin typeface="Consolas" pitchFamily="49" charset="0"/>
                <a:cs typeface="Arial" charset="0"/>
              </a:rPr>
              <a:t>double</a:t>
            </a:r>
            <a:r>
              <a:rPr lang="en-US" sz="1400" dirty="0">
                <a:latin typeface="Consolas" pitchFamily="49" charset="0"/>
                <a:cs typeface="Arial" charset="0"/>
              </a:rPr>
              <a:t>&gt;(</a:t>
            </a:r>
            <a:r>
              <a:rPr lang="en-US" sz="1400" dirty="0">
                <a:solidFill>
                  <a:srgbClr val="0099CC"/>
                </a:solidFill>
                <a:latin typeface="Consolas" pitchFamily="49" charset="0"/>
                <a:cs typeface="Arial" charset="0"/>
              </a:rPr>
              <a:t> 3.141592653589793</a:t>
            </a:r>
            <a:r>
              <a:rPr lang="en-US" sz="1400" dirty="0">
                <a:latin typeface="Consolas" pitchFamily="49" charset="0"/>
                <a:cs typeface="Arial" charset="0"/>
              </a:rPr>
              <a:t> ) &lt;&lt; </a:t>
            </a:r>
            <a:r>
              <a:rPr lang="en-US" sz="1400" dirty="0" err="1">
                <a:latin typeface="Consolas" pitchFamily="49" charset="0"/>
                <a:cs typeface="Arial" charset="0"/>
              </a:rPr>
              <a:t>endl</a:t>
            </a:r>
            <a:r>
              <a:rPr lang="en-US" sz="1400" dirty="0">
                <a:latin typeface="Consolas" pitchFamily="49" charset="0"/>
                <a:cs typeface="Arial" charset="0"/>
              </a:rPr>
              <a:t>;</a:t>
            </a:r>
          </a:p>
          <a:p>
            <a:pPr lvl="1">
              <a:buFontTx/>
              <a:buNone/>
              <a:defRPr/>
            </a:pPr>
            <a:endParaRPr lang="en-US" sz="1400" dirty="0">
              <a:latin typeface="Consolas" pitchFamily="49" charset="0"/>
              <a:cs typeface="Arial" charset="0"/>
            </a:endParaRPr>
          </a:p>
          <a:p>
            <a:pPr lvl="1"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Arial" charset="0"/>
              </a:rPr>
              <a:t>	    return 0;</a:t>
            </a:r>
          </a:p>
          <a:p>
            <a:pPr lvl="1"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Arial" charset="0"/>
              </a:rPr>
              <a:t>	}</a:t>
            </a:r>
          </a:p>
        </p:txBody>
      </p:sp>
      <p:sp>
        <p:nvSpPr>
          <p:cNvPr id="65540" name="Rectangle 3"/>
          <p:cNvSpPr>
            <a:spLocks noChangeArrowheads="1"/>
          </p:cNvSpPr>
          <p:nvPr/>
        </p:nvSpPr>
        <p:spPr bwMode="auto">
          <a:xfrm>
            <a:off x="5735638" y="2492376"/>
            <a:ext cx="457200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/>
              <a:t>Output:</a:t>
            </a:r>
          </a:p>
          <a:p>
            <a:pPr lvl="1"/>
            <a:r>
              <a:rPr lang="en-US">
                <a:latin typeface="Consolas" pitchFamily="49" charset="0"/>
              </a:rPr>
              <a:t>3 squared is </a:t>
            </a:r>
            <a:r>
              <a:rPr lang="en-US">
                <a:solidFill>
                  <a:srgbClr val="00B0F0"/>
                </a:solidFill>
                <a:latin typeface="Consolas" pitchFamily="49" charset="0"/>
              </a:rPr>
              <a:t>9</a:t>
            </a:r>
          </a:p>
          <a:p>
            <a:pPr lvl="1"/>
            <a:r>
              <a:rPr lang="en-US">
                <a:latin typeface="Consolas" pitchFamily="49" charset="0"/>
              </a:rPr>
              <a:t>Pi squared is </a:t>
            </a:r>
            <a:r>
              <a:rPr lang="en-US">
                <a:solidFill>
                  <a:srgbClr val="00B0F0"/>
                </a:solidFill>
                <a:latin typeface="Consolas" pitchFamily="49" charset="0"/>
              </a:rPr>
              <a:t>9.8696</a:t>
            </a:r>
          </a:p>
        </p:txBody>
      </p:sp>
    </p:spTree>
    <p:extLst>
      <p:ext uri="{BB962C8B-B14F-4D97-AF65-F5344CB8AC3E}">
        <p14:creationId xmlns:p14="http://schemas.microsoft.com/office/powerpoint/2010/main" val="198916690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Templates</a:t>
            </a:r>
          </a:p>
        </p:txBody>
      </p:sp>
      <p:sp>
        <p:nvSpPr>
          <p:cNvPr id="66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Thus, calling </a:t>
            </a:r>
            <a:r>
              <a:rPr lang="en-US" dirty="0" err="1">
                <a:latin typeface="Consolas" pitchFamily="49" charset="0"/>
                <a:cs typeface="Consolas" pitchFamily="49" charset="0"/>
              </a:rPr>
              <a:t>sqr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&lt;</a:t>
            </a:r>
            <a:r>
              <a:rPr lang="en-US" dirty="0">
                <a:solidFill>
                  <a:srgbClr val="D20000"/>
                </a:solidFill>
                <a:latin typeface="Consolas" pitchFamily="49" charset="0"/>
                <a:cs typeface="Consolas" pitchFamily="49" charset="0"/>
              </a:rPr>
              <a:t>int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&gt;( </a:t>
            </a:r>
            <a:r>
              <a:rPr lang="en-US" dirty="0">
                <a:solidFill>
                  <a:srgbClr val="0099CC"/>
                </a:solidFill>
                <a:latin typeface="Consolas" pitchFamily="49" charset="0"/>
                <a:cs typeface="Consolas" pitchFamily="49" charset="0"/>
              </a:rPr>
              <a:t>3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 )</a:t>
            </a:r>
            <a:r>
              <a:rPr lang="en-US" dirty="0">
                <a:latin typeface="Arial" charset="0"/>
                <a:cs typeface="Arial" charset="0"/>
              </a:rPr>
              <a:t> is equivalent to calling a function defined as:</a:t>
            </a:r>
          </a:p>
          <a:p>
            <a:pPr>
              <a:buFontTx/>
              <a:buNone/>
            </a:pPr>
            <a:endParaRPr lang="en-US" sz="1800" b="1" dirty="0">
              <a:solidFill>
                <a:srgbClr val="D20000"/>
              </a:solidFill>
              <a:latin typeface="Courier New" pitchFamily="49" charset="0"/>
              <a:cs typeface="Arial" charset="0"/>
            </a:endParaRPr>
          </a:p>
          <a:p>
            <a:pPr lvl="2">
              <a:buFontTx/>
              <a:buNone/>
            </a:pPr>
            <a:r>
              <a:rPr lang="en-US" sz="1800" dirty="0">
                <a:solidFill>
                  <a:srgbClr val="D20000"/>
                </a:solidFill>
                <a:latin typeface="Consolas" pitchFamily="49" charset="0"/>
                <a:cs typeface="Arial" charset="0"/>
              </a:rPr>
              <a:t>int</a:t>
            </a:r>
            <a:r>
              <a:rPr lang="en-US" sz="1800" dirty="0">
                <a:latin typeface="Consolas" pitchFamily="49" charset="0"/>
                <a:cs typeface="Arial" charset="0"/>
              </a:rPr>
              <a:t> </a:t>
            </a:r>
            <a:r>
              <a:rPr lang="en-US" sz="1800" dirty="0" err="1">
                <a:latin typeface="Consolas" pitchFamily="49" charset="0"/>
                <a:cs typeface="Arial" charset="0"/>
              </a:rPr>
              <a:t>sqr</a:t>
            </a:r>
            <a:r>
              <a:rPr lang="en-US" sz="1800" dirty="0">
                <a:latin typeface="Consolas" pitchFamily="49" charset="0"/>
                <a:cs typeface="Arial" charset="0"/>
              </a:rPr>
              <a:t>( </a:t>
            </a:r>
            <a:r>
              <a:rPr lang="en-US" sz="1800" dirty="0">
                <a:solidFill>
                  <a:srgbClr val="D20000"/>
                </a:solidFill>
                <a:latin typeface="Consolas" pitchFamily="49" charset="0"/>
                <a:cs typeface="Arial" charset="0"/>
              </a:rPr>
              <a:t>int</a:t>
            </a:r>
            <a:r>
              <a:rPr lang="en-US" sz="1800" dirty="0">
                <a:latin typeface="Consolas" pitchFamily="49" charset="0"/>
                <a:cs typeface="Arial" charset="0"/>
              </a:rPr>
              <a:t> </a:t>
            </a:r>
            <a:r>
              <a:rPr lang="en-US" sz="1800" dirty="0">
                <a:solidFill>
                  <a:schemeClr val="hlink"/>
                </a:solidFill>
                <a:latin typeface="Consolas" pitchFamily="49" charset="0"/>
                <a:cs typeface="Arial" charset="0"/>
              </a:rPr>
              <a:t>x</a:t>
            </a:r>
            <a:r>
              <a:rPr lang="en-US" sz="1800" dirty="0">
                <a:latin typeface="Consolas" pitchFamily="49" charset="0"/>
                <a:cs typeface="Arial" charset="0"/>
              </a:rPr>
              <a:t> ) {</a:t>
            </a:r>
          </a:p>
          <a:p>
            <a:pPr lvl="2">
              <a:buFontTx/>
              <a:buNone/>
            </a:pPr>
            <a:r>
              <a:rPr lang="en-US" sz="1800" dirty="0">
                <a:latin typeface="Consolas" pitchFamily="49" charset="0"/>
                <a:cs typeface="Arial" charset="0"/>
              </a:rPr>
              <a:t>    return </a:t>
            </a:r>
            <a:r>
              <a:rPr lang="en-US" sz="1800" dirty="0">
                <a:solidFill>
                  <a:schemeClr val="hlink"/>
                </a:solidFill>
                <a:latin typeface="Consolas" pitchFamily="49" charset="0"/>
                <a:cs typeface="Arial" charset="0"/>
              </a:rPr>
              <a:t>x</a:t>
            </a:r>
            <a:r>
              <a:rPr lang="en-US" sz="1800" dirty="0">
                <a:latin typeface="Consolas" pitchFamily="49" charset="0"/>
                <a:cs typeface="Arial" charset="0"/>
              </a:rPr>
              <a:t>*</a:t>
            </a:r>
            <a:r>
              <a:rPr lang="en-US" sz="1800" dirty="0">
                <a:solidFill>
                  <a:schemeClr val="hlink"/>
                </a:solidFill>
                <a:latin typeface="Consolas" pitchFamily="49" charset="0"/>
                <a:cs typeface="Arial" charset="0"/>
              </a:rPr>
              <a:t>x</a:t>
            </a:r>
            <a:r>
              <a:rPr lang="en-US" sz="1800" dirty="0">
                <a:latin typeface="Consolas" pitchFamily="49" charset="0"/>
                <a:cs typeface="Arial" charset="0"/>
              </a:rPr>
              <a:t>;</a:t>
            </a:r>
          </a:p>
          <a:p>
            <a:pPr lvl="2">
              <a:buFontTx/>
              <a:buNone/>
            </a:pPr>
            <a:r>
              <a:rPr lang="en-US" sz="1800" dirty="0">
                <a:latin typeface="Consolas" pitchFamily="49" charset="0"/>
                <a:cs typeface="Arial" charset="0"/>
              </a:rPr>
              <a:t>}</a:t>
            </a:r>
          </a:p>
          <a:p>
            <a:pPr>
              <a:buFont typeface="Arial" charset="0"/>
              <a:buNone/>
            </a:pPr>
            <a:endParaRPr lang="en-US" dirty="0">
              <a:latin typeface="Arial" charset="0"/>
              <a:cs typeface="Arial" charset="0"/>
            </a:endParaRPr>
          </a:p>
          <a:p>
            <a:r>
              <a:rPr lang="en-US" dirty="0">
                <a:latin typeface="Arial" charset="0"/>
                <a:cs typeface="Arial" charset="0"/>
              </a:rPr>
              <a:t>The compiler replaces the symbol </a:t>
            </a:r>
            <a:r>
              <a:rPr lang="en-US" b="1" dirty="0">
                <a:solidFill>
                  <a:srgbClr val="D20000"/>
                </a:solidFill>
                <a:latin typeface="Courier New" pitchFamily="49" charset="0"/>
                <a:cs typeface="Arial" charset="0"/>
              </a:rPr>
              <a:t>Type</a:t>
            </a:r>
            <a:r>
              <a:rPr lang="en-US" dirty="0">
                <a:latin typeface="Arial" charset="0"/>
                <a:cs typeface="Arial" charset="0"/>
              </a:rPr>
              <a:t> with </a:t>
            </a:r>
            <a:r>
              <a:rPr lang="en-US" b="1" dirty="0">
                <a:solidFill>
                  <a:srgbClr val="D20000"/>
                </a:solidFill>
                <a:latin typeface="Courier New" pitchFamily="49" charset="0"/>
                <a:cs typeface="Arial" charset="0"/>
              </a:rPr>
              <a:t>int</a:t>
            </a:r>
            <a:endParaRPr lang="en-US" dirty="0">
              <a:latin typeface="Arial" charset="0"/>
              <a:cs typeface="Arial" charset="0"/>
            </a:endParaRPr>
          </a:p>
          <a:p>
            <a:pPr>
              <a:buFontTx/>
              <a:buNone/>
            </a:pPr>
            <a:endParaRPr lang="en-US" sz="1800" b="1" dirty="0">
              <a:latin typeface="Courier New" pitchFamily="49" charset="0"/>
              <a:cs typeface="Arial" charset="0"/>
            </a:endParaRPr>
          </a:p>
        </p:txBody>
      </p:sp>
      <p:sp>
        <p:nvSpPr>
          <p:cNvPr id="66564" name="Rectangle 3"/>
          <p:cNvSpPr>
            <a:spLocks noChangeArrowheads="1"/>
          </p:cNvSpPr>
          <p:nvPr/>
        </p:nvSpPr>
        <p:spPr bwMode="auto">
          <a:xfrm>
            <a:off x="6600825" y="2205038"/>
            <a:ext cx="3455988" cy="120015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r>
              <a:rPr lang="en-US">
                <a:latin typeface="Consolas" pitchFamily="49" charset="0"/>
              </a:rPr>
              <a:t>template &lt;typename </a:t>
            </a:r>
            <a:r>
              <a:rPr lang="en-US">
                <a:solidFill>
                  <a:srgbClr val="D20000"/>
                </a:solidFill>
                <a:latin typeface="Consolas" pitchFamily="49" charset="0"/>
              </a:rPr>
              <a:t>Type</a:t>
            </a:r>
            <a:r>
              <a:rPr lang="en-US">
                <a:latin typeface="Consolas" pitchFamily="49" charset="0"/>
              </a:rPr>
              <a:t>&gt;</a:t>
            </a:r>
          </a:p>
          <a:p>
            <a:r>
              <a:rPr lang="en-US">
                <a:solidFill>
                  <a:srgbClr val="D20000"/>
                </a:solidFill>
                <a:latin typeface="Consolas" pitchFamily="49" charset="0"/>
              </a:rPr>
              <a:t>Type</a:t>
            </a:r>
            <a:r>
              <a:rPr lang="en-US">
                <a:latin typeface="Consolas" pitchFamily="49" charset="0"/>
              </a:rPr>
              <a:t> sqr( </a:t>
            </a:r>
            <a:r>
              <a:rPr lang="en-US">
                <a:solidFill>
                  <a:srgbClr val="D20000"/>
                </a:solidFill>
                <a:latin typeface="Consolas" pitchFamily="49" charset="0"/>
              </a:rPr>
              <a:t>Type</a:t>
            </a:r>
            <a:r>
              <a:rPr lang="en-US">
                <a:latin typeface="Consolas" pitchFamily="49" charset="0"/>
              </a:rPr>
              <a:t> </a:t>
            </a:r>
            <a:r>
              <a:rPr lang="en-US">
                <a:solidFill>
                  <a:schemeClr val="hlink"/>
                </a:solidFill>
                <a:latin typeface="Consolas" pitchFamily="49" charset="0"/>
              </a:rPr>
              <a:t>x</a:t>
            </a:r>
            <a:r>
              <a:rPr lang="en-US">
                <a:latin typeface="Consolas" pitchFamily="49" charset="0"/>
              </a:rPr>
              <a:t> ) {</a:t>
            </a:r>
          </a:p>
          <a:p>
            <a:r>
              <a:rPr lang="en-US">
                <a:latin typeface="Consolas" pitchFamily="49" charset="0"/>
              </a:rPr>
              <a:t>    return </a:t>
            </a:r>
            <a:r>
              <a:rPr lang="en-US">
                <a:solidFill>
                  <a:schemeClr val="hlink"/>
                </a:solidFill>
                <a:latin typeface="Consolas" pitchFamily="49" charset="0"/>
              </a:rPr>
              <a:t>x</a:t>
            </a:r>
            <a:r>
              <a:rPr lang="en-US">
                <a:latin typeface="Consolas" pitchFamily="49" charset="0"/>
              </a:rPr>
              <a:t>*</a:t>
            </a:r>
            <a:r>
              <a:rPr lang="en-US">
                <a:solidFill>
                  <a:schemeClr val="hlink"/>
                </a:solidFill>
                <a:latin typeface="Consolas" pitchFamily="49" charset="0"/>
              </a:rPr>
              <a:t>x</a:t>
            </a:r>
            <a:r>
              <a:rPr lang="en-US">
                <a:latin typeface="Consolas" pitchFamily="49" charset="0"/>
              </a:rPr>
              <a:t>;</a:t>
            </a:r>
          </a:p>
          <a:p>
            <a:r>
              <a:rPr lang="en-US">
                <a:latin typeface="Consolas" pitchFamily="49" charset="0"/>
              </a:rPr>
              <a:t>} </a:t>
            </a:r>
          </a:p>
        </p:txBody>
      </p:sp>
    </p:spTree>
    <p:extLst>
      <p:ext uri="{BB962C8B-B14F-4D97-AF65-F5344CB8AC3E}">
        <p14:creationId xmlns:p14="http://schemas.microsoft.com/office/powerpoint/2010/main" val="207940583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Templates</a:t>
            </a:r>
          </a:p>
        </p:txBody>
      </p:sp>
      <p:sp>
        <p:nvSpPr>
          <p:cNvPr id="675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Our complex number class uses double-precision floating-point numbers</a:t>
            </a:r>
          </a:p>
          <a:p>
            <a:pPr>
              <a:buFont typeface="Arial" charset="0"/>
              <a:buNone/>
            </a:pPr>
            <a:endParaRPr lang="en-US" dirty="0">
              <a:latin typeface="Arial" charset="0"/>
              <a:cs typeface="Arial" charset="0"/>
            </a:endParaRPr>
          </a:p>
          <a:p>
            <a:r>
              <a:rPr lang="en-US" dirty="0">
                <a:latin typeface="Arial" charset="0"/>
                <a:cs typeface="Arial" charset="0"/>
              </a:rPr>
              <a:t>What if we don’t require the precision and want to save memory with floating-point numbers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Do we write the entire class twice?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How about templates?</a:t>
            </a:r>
          </a:p>
          <a:p>
            <a:pPr>
              <a:buFont typeface="Arial" charset="0"/>
              <a:buNone/>
            </a:pPr>
            <a:endParaRPr lang="en-US" sz="1800" b="1" dirty="0">
              <a:latin typeface="Courier New" pitchFamily="49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05188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Functions</a:t>
            </a:r>
          </a:p>
        </p:txBody>
      </p:sp>
      <p:sp>
        <p:nvSpPr>
          <p:cNvPr id="1198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defRPr/>
            </a:pPr>
            <a:r>
              <a:rPr lang="en-US" dirty="0"/>
              <a:t>Function calls are similar, however, the are not required to be part of a class:</a:t>
            </a:r>
          </a:p>
          <a:p>
            <a:pPr>
              <a:buFontTx/>
              <a:buNone/>
              <a:defRPr/>
            </a:pPr>
            <a:endParaRPr lang="en-US" sz="1200" b="1" dirty="0">
              <a:latin typeface="Courier New" pitchFamily="49" charset="0"/>
            </a:endParaRPr>
          </a:p>
          <a:p>
            <a:pPr lvl="2">
              <a:buFontTx/>
              <a:buNone/>
              <a:defRPr/>
            </a:pPr>
            <a:r>
              <a:rPr lang="en-US" sz="1800" dirty="0">
                <a:latin typeface="Consolas" pitchFamily="49" charset="0"/>
              </a:rPr>
              <a:t>#include &lt;</a:t>
            </a:r>
            <a:r>
              <a:rPr lang="en-US" sz="1800" dirty="0" err="1">
                <a:latin typeface="Consolas" pitchFamily="49" charset="0"/>
              </a:rPr>
              <a:t>iostream</a:t>
            </a:r>
            <a:r>
              <a:rPr lang="en-US" sz="1800" dirty="0">
                <a:latin typeface="Consolas" pitchFamily="49" charset="0"/>
              </a:rPr>
              <a:t>&gt;</a:t>
            </a:r>
          </a:p>
          <a:p>
            <a:pPr lvl="2">
              <a:buFontTx/>
              <a:buNone/>
              <a:defRPr/>
            </a:pPr>
            <a:r>
              <a:rPr lang="en-US" sz="1800" dirty="0">
                <a:latin typeface="Consolas" pitchFamily="49" charset="0"/>
              </a:rPr>
              <a:t>using namespace std;</a:t>
            </a:r>
          </a:p>
          <a:p>
            <a:pPr lvl="2">
              <a:buFontTx/>
              <a:buNone/>
              <a:defRPr/>
            </a:pPr>
            <a:endParaRPr lang="en-US" sz="1800" dirty="0">
              <a:latin typeface="Consolas" pitchFamily="49" charset="0"/>
            </a:endParaRPr>
          </a:p>
          <a:p>
            <a:pPr lvl="2">
              <a:buFontTx/>
              <a:buNone/>
              <a:defRPr/>
            </a:pPr>
            <a:r>
              <a:rPr lang="en-US" sz="1800" dirty="0">
                <a:latin typeface="Consolas" pitchFamily="49" charset="0"/>
              </a:rPr>
              <a:t>// A function with a global name</a:t>
            </a:r>
          </a:p>
          <a:p>
            <a:pPr lvl="2">
              <a:buFontTx/>
              <a:buNone/>
              <a:defRPr/>
            </a:pPr>
            <a:r>
              <a:rPr lang="en-US" sz="1800" dirty="0" err="1">
                <a:latin typeface="Consolas" pitchFamily="49" charset="0"/>
              </a:rPr>
              <a:t>int</a:t>
            </a:r>
            <a:r>
              <a:rPr lang="en-US" sz="1800" dirty="0">
                <a:latin typeface="Consolas" pitchFamily="49" charset="0"/>
              </a:rPr>
              <a:t> </a:t>
            </a:r>
            <a:r>
              <a:rPr lang="en-US" sz="1800" dirty="0" err="1">
                <a:solidFill>
                  <a:srgbClr val="FF3300"/>
                </a:solidFill>
                <a:latin typeface="Consolas" pitchFamily="49" charset="0"/>
              </a:rPr>
              <a:t>sqr</a:t>
            </a:r>
            <a:r>
              <a:rPr lang="en-US" sz="1800" dirty="0">
                <a:latin typeface="Consolas" pitchFamily="49" charset="0"/>
              </a:rPr>
              <a:t>( </a:t>
            </a:r>
            <a:r>
              <a:rPr lang="en-US" sz="1800" dirty="0" err="1">
                <a:latin typeface="Consolas" pitchFamily="49" charset="0"/>
              </a:rPr>
              <a:t>int</a:t>
            </a:r>
            <a:r>
              <a:rPr lang="en-US" sz="1800" dirty="0">
                <a:latin typeface="Consolas" pitchFamily="49" charset="0"/>
              </a:rPr>
              <a:t> n ) {</a:t>
            </a:r>
          </a:p>
          <a:p>
            <a:pPr lvl="2">
              <a:buFontTx/>
              <a:buNone/>
              <a:defRPr/>
            </a:pPr>
            <a:r>
              <a:rPr lang="en-US" sz="1800" dirty="0">
                <a:latin typeface="Consolas" pitchFamily="49" charset="0"/>
              </a:rPr>
              <a:t>    return n*n;</a:t>
            </a:r>
          </a:p>
          <a:p>
            <a:pPr lvl="2">
              <a:buFontTx/>
              <a:buNone/>
              <a:defRPr/>
            </a:pPr>
            <a:r>
              <a:rPr lang="en-US" sz="1800" dirty="0">
                <a:latin typeface="Consolas" pitchFamily="49" charset="0"/>
              </a:rPr>
              <a:t>}</a:t>
            </a:r>
          </a:p>
          <a:p>
            <a:pPr lvl="2">
              <a:buFontTx/>
              <a:buNone/>
              <a:defRPr/>
            </a:pPr>
            <a:endParaRPr lang="en-US" sz="1800" dirty="0">
              <a:latin typeface="Consolas" pitchFamily="49" charset="0"/>
            </a:endParaRPr>
          </a:p>
          <a:p>
            <a:pPr lvl="2">
              <a:buFontTx/>
              <a:buNone/>
              <a:defRPr/>
            </a:pPr>
            <a:r>
              <a:rPr lang="en-US" sz="1800" dirty="0" err="1">
                <a:latin typeface="Consolas" pitchFamily="49" charset="0"/>
              </a:rPr>
              <a:t>int</a:t>
            </a:r>
            <a:r>
              <a:rPr lang="en-US" sz="1800" dirty="0">
                <a:latin typeface="Consolas" pitchFamily="49" charset="0"/>
              </a:rPr>
              <a:t> </a:t>
            </a:r>
            <a:r>
              <a:rPr lang="en-US" sz="1800" dirty="0">
                <a:solidFill>
                  <a:srgbClr val="FF3300"/>
                </a:solidFill>
                <a:latin typeface="Consolas" pitchFamily="49" charset="0"/>
              </a:rPr>
              <a:t>main</a:t>
            </a:r>
            <a:r>
              <a:rPr lang="en-US" sz="1800" dirty="0">
                <a:latin typeface="Consolas" pitchFamily="49" charset="0"/>
              </a:rPr>
              <a:t>() {</a:t>
            </a:r>
          </a:p>
          <a:p>
            <a:pPr lvl="2">
              <a:buFontTx/>
              <a:buNone/>
              <a:defRPr/>
            </a:pPr>
            <a:r>
              <a:rPr lang="en-US" sz="1800" dirty="0">
                <a:latin typeface="Consolas" pitchFamily="49" charset="0"/>
              </a:rPr>
              <a:t>    </a:t>
            </a:r>
            <a:r>
              <a:rPr lang="en-US" sz="1800" dirty="0" err="1">
                <a:latin typeface="Consolas" pitchFamily="49" charset="0"/>
              </a:rPr>
              <a:t>cout</a:t>
            </a:r>
            <a:r>
              <a:rPr lang="en-US" sz="1800" dirty="0">
                <a:latin typeface="Consolas" pitchFamily="49" charset="0"/>
              </a:rPr>
              <a:t> &lt;&lt; "The square of 3 is " &lt;&lt; </a:t>
            </a:r>
            <a:r>
              <a:rPr lang="en-US" sz="1800" dirty="0" err="1">
                <a:solidFill>
                  <a:srgbClr val="FF3300"/>
                </a:solidFill>
                <a:latin typeface="Consolas" pitchFamily="49" charset="0"/>
              </a:rPr>
              <a:t>sqr</a:t>
            </a:r>
            <a:r>
              <a:rPr lang="en-US" sz="1800" dirty="0">
                <a:latin typeface="Consolas" pitchFamily="49" charset="0"/>
              </a:rPr>
              <a:t>(3) &lt;&lt; </a:t>
            </a:r>
            <a:r>
              <a:rPr lang="en-US" sz="1800" dirty="0" err="1">
                <a:latin typeface="Consolas" pitchFamily="49" charset="0"/>
              </a:rPr>
              <a:t>endl</a:t>
            </a:r>
            <a:r>
              <a:rPr lang="en-US" sz="1800" dirty="0">
                <a:latin typeface="Consolas" pitchFamily="49" charset="0"/>
              </a:rPr>
              <a:t>;</a:t>
            </a:r>
          </a:p>
          <a:p>
            <a:pPr lvl="2">
              <a:buFontTx/>
              <a:buNone/>
              <a:defRPr/>
            </a:pPr>
            <a:r>
              <a:rPr lang="en-US" sz="1800" dirty="0">
                <a:latin typeface="Consolas" pitchFamily="49" charset="0"/>
              </a:rPr>
              <a:t>    return 0;</a:t>
            </a:r>
          </a:p>
          <a:p>
            <a:pPr lvl="2">
              <a:buFontTx/>
              <a:buNone/>
              <a:defRPr/>
            </a:pPr>
            <a:r>
              <a:rPr lang="en-US" sz="1800" dirty="0">
                <a:latin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94028535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Templates</a:t>
            </a:r>
          </a:p>
        </p:txBody>
      </p:sp>
      <p:sp>
        <p:nvSpPr>
          <p:cNvPr id="686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70000" lnSpcReduction="20000"/>
          </a:bodyPr>
          <a:lstStyle/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Arial" charset="0"/>
              </a:rPr>
              <a:t>#</a:t>
            </a:r>
            <a:r>
              <a:rPr lang="en-US" sz="1400" dirty="0" err="1">
                <a:latin typeface="Consolas" pitchFamily="49" charset="0"/>
                <a:cs typeface="Arial" charset="0"/>
              </a:rPr>
              <a:t>ifndef</a:t>
            </a:r>
            <a:r>
              <a:rPr lang="en-US" sz="1400" dirty="0">
                <a:latin typeface="Consolas" pitchFamily="49" charset="0"/>
                <a:cs typeface="Arial" charset="0"/>
              </a:rPr>
              <a:t> _COMPLEX_H</a:t>
            </a:r>
          </a:p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Arial" charset="0"/>
              </a:rPr>
              <a:t>#define _COMPLEX_H</a:t>
            </a:r>
          </a:p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Arial" charset="0"/>
              </a:rPr>
              <a:t>#include &lt;</a:t>
            </a:r>
            <a:r>
              <a:rPr lang="en-US" sz="1400" dirty="0" err="1">
                <a:latin typeface="Consolas" pitchFamily="49" charset="0"/>
                <a:cs typeface="Arial" charset="0"/>
              </a:rPr>
              <a:t>cmath</a:t>
            </a:r>
            <a:r>
              <a:rPr lang="en-US" sz="1400" dirty="0">
                <a:latin typeface="Consolas" pitchFamily="49" charset="0"/>
                <a:cs typeface="Arial" charset="0"/>
              </a:rPr>
              <a:t>&gt;</a:t>
            </a:r>
          </a:p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Arial" charset="0"/>
              </a:rPr>
              <a:t>template &lt;</a:t>
            </a:r>
            <a:r>
              <a:rPr lang="en-US" sz="1400" dirty="0" err="1">
                <a:latin typeface="Consolas" pitchFamily="49" charset="0"/>
                <a:cs typeface="Arial" charset="0"/>
              </a:rPr>
              <a:t>typename</a:t>
            </a:r>
            <a:r>
              <a:rPr lang="en-US" sz="1400" dirty="0">
                <a:latin typeface="Consolas" pitchFamily="49" charset="0"/>
                <a:cs typeface="Arial" charset="0"/>
              </a:rPr>
              <a:t> </a:t>
            </a:r>
            <a:r>
              <a:rPr lang="en-US" sz="1400" dirty="0">
                <a:solidFill>
                  <a:srgbClr val="D20000"/>
                </a:solidFill>
                <a:latin typeface="Consolas" pitchFamily="49" charset="0"/>
                <a:cs typeface="Arial" charset="0"/>
              </a:rPr>
              <a:t>Type</a:t>
            </a:r>
            <a:r>
              <a:rPr lang="en-US" sz="1400" dirty="0">
                <a:latin typeface="Consolas" pitchFamily="49" charset="0"/>
                <a:cs typeface="Arial" charset="0"/>
              </a:rPr>
              <a:t>&gt;</a:t>
            </a:r>
          </a:p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Arial" charset="0"/>
              </a:rPr>
              <a:t>class Complex {</a:t>
            </a:r>
          </a:p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Arial" charset="0"/>
              </a:rPr>
              <a:t>    private:</a:t>
            </a:r>
          </a:p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Arial" charset="0"/>
              </a:rPr>
              <a:t>        </a:t>
            </a:r>
            <a:r>
              <a:rPr lang="en-US" sz="1400" dirty="0">
                <a:solidFill>
                  <a:srgbClr val="D20000"/>
                </a:solidFill>
                <a:latin typeface="Consolas" pitchFamily="49" charset="0"/>
                <a:cs typeface="Arial" charset="0"/>
              </a:rPr>
              <a:t>Type</a:t>
            </a:r>
            <a:r>
              <a:rPr lang="en-US" sz="1400" dirty="0">
                <a:latin typeface="Consolas" pitchFamily="49" charset="0"/>
                <a:cs typeface="Arial" charset="0"/>
              </a:rPr>
              <a:t> re, </a:t>
            </a:r>
            <a:r>
              <a:rPr lang="en-US" sz="1400" dirty="0" err="1">
                <a:latin typeface="Consolas" pitchFamily="49" charset="0"/>
                <a:cs typeface="Arial" charset="0"/>
              </a:rPr>
              <a:t>im</a:t>
            </a:r>
            <a:r>
              <a:rPr lang="en-US" sz="1400" dirty="0">
                <a:latin typeface="Consolas" pitchFamily="49" charset="0"/>
                <a:cs typeface="Arial" charset="0"/>
              </a:rPr>
              <a:t>;</a:t>
            </a:r>
          </a:p>
          <a:p>
            <a:pPr>
              <a:buFontTx/>
              <a:buNone/>
              <a:defRPr/>
            </a:pPr>
            <a:endParaRPr lang="en-US" sz="1400" dirty="0">
              <a:latin typeface="Consolas" pitchFamily="49" charset="0"/>
              <a:cs typeface="Arial" charset="0"/>
            </a:endParaRPr>
          </a:p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Arial" charset="0"/>
              </a:rPr>
              <a:t>    public:</a:t>
            </a:r>
          </a:p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Arial" charset="0"/>
              </a:rPr>
              <a:t>        Complex( </a:t>
            </a:r>
            <a:r>
              <a:rPr lang="en-US" sz="1400" dirty="0">
                <a:solidFill>
                  <a:srgbClr val="D20000"/>
                </a:solidFill>
                <a:latin typeface="Consolas" pitchFamily="49" charset="0"/>
                <a:cs typeface="Arial" charset="0"/>
              </a:rPr>
              <a:t>Type</a:t>
            </a:r>
            <a:r>
              <a:rPr lang="en-US" sz="1400" dirty="0">
                <a:latin typeface="Consolas" pitchFamily="49" charset="0"/>
                <a:cs typeface="Arial" charset="0"/>
              </a:rPr>
              <a:t> const &amp; = </a:t>
            </a:r>
            <a:r>
              <a:rPr lang="en-US" sz="1400" dirty="0">
                <a:solidFill>
                  <a:srgbClr val="D20000"/>
                </a:solidFill>
                <a:latin typeface="Consolas" pitchFamily="49" charset="0"/>
                <a:cs typeface="Arial" charset="0"/>
              </a:rPr>
              <a:t>Type()</a:t>
            </a:r>
            <a:r>
              <a:rPr lang="en-US" sz="1400" dirty="0">
                <a:latin typeface="Consolas" pitchFamily="49" charset="0"/>
                <a:cs typeface="Arial" charset="0"/>
              </a:rPr>
              <a:t>, </a:t>
            </a:r>
            <a:r>
              <a:rPr lang="en-US" sz="1400" dirty="0">
                <a:solidFill>
                  <a:srgbClr val="D20000"/>
                </a:solidFill>
                <a:latin typeface="Consolas" pitchFamily="49" charset="0"/>
                <a:cs typeface="Arial" charset="0"/>
              </a:rPr>
              <a:t>Type</a:t>
            </a:r>
            <a:r>
              <a:rPr lang="en-US" sz="1400" dirty="0">
                <a:latin typeface="Consolas" pitchFamily="49" charset="0"/>
                <a:cs typeface="Arial" charset="0"/>
              </a:rPr>
              <a:t> const &amp; = </a:t>
            </a:r>
            <a:r>
              <a:rPr lang="en-US" sz="1400" dirty="0">
                <a:solidFill>
                  <a:srgbClr val="D20000"/>
                </a:solidFill>
                <a:latin typeface="Consolas" pitchFamily="49" charset="0"/>
                <a:cs typeface="Arial" charset="0"/>
              </a:rPr>
              <a:t>Type()</a:t>
            </a:r>
            <a:r>
              <a:rPr lang="en-US" sz="1400" dirty="0">
                <a:latin typeface="Consolas" pitchFamily="49" charset="0"/>
                <a:cs typeface="Arial" charset="0"/>
              </a:rPr>
              <a:t> );</a:t>
            </a:r>
          </a:p>
          <a:p>
            <a:pPr>
              <a:buFontTx/>
              <a:buNone/>
              <a:defRPr/>
            </a:pPr>
            <a:endParaRPr lang="en-US" sz="1400" dirty="0">
              <a:latin typeface="Consolas" pitchFamily="49" charset="0"/>
              <a:cs typeface="Arial" charset="0"/>
            </a:endParaRPr>
          </a:p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Arial" charset="0"/>
              </a:rPr>
              <a:t>        // </a:t>
            </a:r>
            <a:r>
              <a:rPr lang="en-US" sz="1400" dirty="0" err="1">
                <a:latin typeface="Consolas" pitchFamily="49" charset="0"/>
                <a:cs typeface="Arial" charset="0"/>
              </a:rPr>
              <a:t>Accessors</a:t>
            </a:r>
            <a:endParaRPr lang="en-US" sz="1400" dirty="0">
              <a:latin typeface="Consolas" pitchFamily="49" charset="0"/>
              <a:cs typeface="Arial" charset="0"/>
            </a:endParaRPr>
          </a:p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Arial" charset="0"/>
              </a:rPr>
              <a:t>        </a:t>
            </a:r>
            <a:r>
              <a:rPr lang="en-US" sz="1400" dirty="0">
                <a:solidFill>
                  <a:srgbClr val="D20000"/>
                </a:solidFill>
                <a:latin typeface="Consolas" pitchFamily="49" charset="0"/>
                <a:cs typeface="Arial" charset="0"/>
              </a:rPr>
              <a:t>Type</a:t>
            </a:r>
            <a:r>
              <a:rPr lang="en-US" sz="1400" dirty="0">
                <a:latin typeface="Consolas" pitchFamily="49" charset="0"/>
                <a:cs typeface="Arial" charset="0"/>
              </a:rPr>
              <a:t> real() const;</a:t>
            </a:r>
          </a:p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Arial" charset="0"/>
              </a:rPr>
              <a:t>        </a:t>
            </a:r>
            <a:r>
              <a:rPr lang="en-US" sz="1400" dirty="0">
                <a:solidFill>
                  <a:srgbClr val="D20000"/>
                </a:solidFill>
                <a:latin typeface="Consolas" pitchFamily="49" charset="0"/>
                <a:cs typeface="Arial" charset="0"/>
              </a:rPr>
              <a:t>Type</a:t>
            </a:r>
            <a:r>
              <a:rPr lang="en-US" sz="1400" dirty="0">
                <a:latin typeface="Consolas" pitchFamily="49" charset="0"/>
                <a:cs typeface="Arial" charset="0"/>
              </a:rPr>
              <a:t> </a:t>
            </a:r>
            <a:r>
              <a:rPr lang="en-US" sz="1400" dirty="0" err="1">
                <a:latin typeface="Consolas" pitchFamily="49" charset="0"/>
                <a:cs typeface="Arial" charset="0"/>
              </a:rPr>
              <a:t>imag</a:t>
            </a:r>
            <a:r>
              <a:rPr lang="en-US" sz="1400" dirty="0">
                <a:latin typeface="Consolas" pitchFamily="49" charset="0"/>
                <a:cs typeface="Arial" charset="0"/>
              </a:rPr>
              <a:t>() const;</a:t>
            </a:r>
          </a:p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Arial" charset="0"/>
              </a:rPr>
              <a:t>        </a:t>
            </a:r>
            <a:r>
              <a:rPr lang="en-US" sz="1400" dirty="0">
                <a:solidFill>
                  <a:srgbClr val="D20000"/>
                </a:solidFill>
                <a:latin typeface="Consolas" pitchFamily="49" charset="0"/>
                <a:cs typeface="Arial" charset="0"/>
              </a:rPr>
              <a:t>Type</a:t>
            </a:r>
            <a:r>
              <a:rPr lang="en-US" sz="1400" dirty="0">
                <a:latin typeface="Consolas" pitchFamily="49" charset="0"/>
                <a:cs typeface="Arial" charset="0"/>
              </a:rPr>
              <a:t> abs() const;</a:t>
            </a:r>
          </a:p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Arial" charset="0"/>
              </a:rPr>
              <a:t>        Complex exp() const;</a:t>
            </a:r>
          </a:p>
          <a:p>
            <a:pPr>
              <a:buFontTx/>
              <a:buNone/>
              <a:defRPr/>
            </a:pPr>
            <a:endParaRPr lang="en-US" sz="1400" dirty="0">
              <a:latin typeface="Consolas" pitchFamily="49" charset="0"/>
              <a:cs typeface="Arial" charset="0"/>
            </a:endParaRPr>
          </a:p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Arial" charset="0"/>
              </a:rPr>
              <a:t>        // </a:t>
            </a:r>
            <a:r>
              <a:rPr lang="en-US" sz="1400" dirty="0" err="1">
                <a:latin typeface="Consolas" pitchFamily="49" charset="0"/>
                <a:cs typeface="Arial" charset="0"/>
              </a:rPr>
              <a:t>Mutators</a:t>
            </a:r>
            <a:endParaRPr lang="en-US" sz="1400" dirty="0">
              <a:latin typeface="Consolas" pitchFamily="49" charset="0"/>
              <a:cs typeface="Arial" charset="0"/>
            </a:endParaRPr>
          </a:p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Arial" charset="0"/>
              </a:rPr>
              <a:t>        void normalize();</a:t>
            </a:r>
          </a:p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Arial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122306587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Templates</a:t>
            </a:r>
          </a:p>
        </p:txBody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The modifier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template &lt;typename </a:t>
            </a:r>
            <a:r>
              <a:rPr lang="en-US" dirty="0">
                <a:solidFill>
                  <a:srgbClr val="D2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Type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dirty="0">
                <a:latin typeface="Arial" charset="0"/>
                <a:cs typeface="Arial" charset="0"/>
              </a:rPr>
              <a:t> applies only to the following statement, so each time we define a function, we must restate that </a:t>
            </a:r>
            <a:r>
              <a:rPr lang="en-US" dirty="0">
                <a:solidFill>
                  <a:srgbClr val="D2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Type</a:t>
            </a:r>
            <a:r>
              <a:rPr lang="en-US" dirty="0">
                <a:latin typeface="Arial" charset="0"/>
                <a:cs typeface="Arial" charset="0"/>
              </a:rPr>
              <a:t> is a templated symbol:</a:t>
            </a:r>
          </a:p>
          <a:p>
            <a:pPr>
              <a:buFontTx/>
              <a:buNone/>
            </a:pPr>
            <a:endParaRPr lang="en-US" sz="1600" b="1" dirty="0">
              <a:latin typeface="Courier New" pitchFamily="49" charset="0"/>
              <a:cs typeface="Arial" charset="0"/>
            </a:endParaRPr>
          </a:p>
          <a:p>
            <a:pPr>
              <a:buFontTx/>
              <a:buNone/>
            </a:pPr>
            <a:r>
              <a:rPr lang="en-US" sz="1600" dirty="0">
                <a:latin typeface="Consolas" pitchFamily="49" charset="0"/>
                <a:cs typeface="Consolas" pitchFamily="49" charset="0"/>
              </a:rPr>
              <a:t>// Constructor</a:t>
            </a:r>
          </a:p>
          <a:p>
            <a:pPr>
              <a:buFontTx/>
              <a:buNone/>
            </a:pPr>
            <a:r>
              <a:rPr lang="en-US" sz="1600" dirty="0">
                <a:latin typeface="Consolas" pitchFamily="49" charset="0"/>
                <a:cs typeface="Consolas" pitchFamily="49" charset="0"/>
              </a:rPr>
              <a:t>template &lt;typename </a:t>
            </a:r>
            <a:r>
              <a:rPr lang="en-US" sz="1600" dirty="0">
                <a:solidFill>
                  <a:srgbClr val="D20000"/>
                </a:solidFill>
                <a:latin typeface="Consolas" pitchFamily="49" charset="0"/>
                <a:cs typeface="Consolas" pitchFamily="49" charset="0"/>
              </a:rPr>
              <a:t>Type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&gt;</a:t>
            </a:r>
          </a:p>
          <a:p>
            <a:pPr>
              <a:buFontTx/>
              <a:buNone/>
            </a:pPr>
            <a:r>
              <a:rPr lang="en-US" sz="1600" dirty="0">
                <a:latin typeface="Consolas" pitchFamily="49" charset="0"/>
                <a:cs typeface="Consolas" pitchFamily="49" charset="0"/>
              </a:rPr>
              <a:t>Complex&lt;</a:t>
            </a:r>
            <a:r>
              <a:rPr lang="en-US" sz="1600" dirty="0">
                <a:solidFill>
                  <a:srgbClr val="D20000"/>
                </a:solidFill>
                <a:latin typeface="Consolas" pitchFamily="49" charset="0"/>
                <a:cs typeface="Consolas" pitchFamily="49" charset="0"/>
              </a:rPr>
              <a:t>Type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&gt;::Complex( Type </a:t>
            </a:r>
            <a:r>
              <a:rPr lang="en-US" sz="1600" dirty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 &amp;r, Type </a:t>
            </a:r>
            <a:r>
              <a:rPr lang="en-US" sz="1600" dirty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 &amp;</a:t>
            </a:r>
            <a:r>
              <a:rPr lang="en-US" sz="1600" dirty="0" err="1">
                <a:latin typeface="Consolas" pitchFamily="49" charset="0"/>
                <a:cs typeface="Consolas" pitchFamily="49" charset="0"/>
              </a:rPr>
              <a:t>i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 ):re(r), </a:t>
            </a:r>
            <a:r>
              <a:rPr lang="en-US" sz="1600" dirty="0" err="1">
                <a:latin typeface="Consolas" pitchFamily="49" charset="0"/>
                <a:cs typeface="Consolas" pitchFamily="49" charset="0"/>
              </a:rPr>
              <a:t>im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(</a:t>
            </a:r>
            <a:r>
              <a:rPr lang="en-US" sz="1600" dirty="0" err="1">
                <a:latin typeface="Consolas" pitchFamily="49" charset="0"/>
                <a:cs typeface="Consolas" pitchFamily="49" charset="0"/>
              </a:rPr>
              <a:t>i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) {</a:t>
            </a:r>
          </a:p>
          <a:p>
            <a:pPr>
              <a:buFontTx/>
              <a:buNone/>
            </a:pPr>
            <a:r>
              <a:rPr lang="en-US" sz="1600" dirty="0">
                <a:latin typeface="Consolas" pitchFamily="49" charset="0"/>
                <a:cs typeface="Consolas" pitchFamily="49" charset="0"/>
              </a:rPr>
              <a:t>    // empty constructor</a:t>
            </a:r>
          </a:p>
          <a:p>
            <a:pPr>
              <a:buFontTx/>
              <a:buNone/>
            </a:pPr>
            <a:r>
              <a:rPr lang="en-US" sz="1600" dirty="0">
                <a:latin typeface="Consolas" pitchFamily="49" charset="0"/>
                <a:cs typeface="Consolas" pitchFamily="49" charset="0"/>
              </a:rPr>
              <a:t>}</a:t>
            </a:r>
          </a:p>
          <a:p>
            <a:pPr>
              <a:buFontTx/>
              <a:buNone/>
            </a:pPr>
            <a:endParaRPr lang="en-US" sz="1600" dirty="0"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388523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Templates</a:t>
            </a:r>
          </a:p>
        </p:txBody>
      </p:sp>
      <p:sp>
        <p:nvSpPr>
          <p:cNvPr id="706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pPr>
              <a:buFontTx/>
              <a:buNone/>
            </a:pPr>
            <a:r>
              <a:rPr lang="en-US" sz="1400">
                <a:latin typeface="Consolas" pitchFamily="49" charset="0"/>
                <a:cs typeface="Consolas" pitchFamily="49" charset="0"/>
              </a:rPr>
              <a:t>// return the real component</a:t>
            </a:r>
          </a:p>
          <a:p>
            <a:pPr>
              <a:buFontTx/>
              <a:buNone/>
            </a:pPr>
            <a:r>
              <a:rPr lang="en-US" sz="1400">
                <a:latin typeface="Consolas" pitchFamily="49" charset="0"/>
                <a:cs typeface="Consolas" pitchFamily="49" charset="0"/>
              </a:rPr>
              <a:t>template &lt;typename </a:t>
            </a:r>
            <a:r>
              <a:rPr lang="en-US" sz="1400">
                <a:solidFill>
                  <a:srgbClr val="D20000"/>
                </a:solidFill>
                <a:latin typeface="Consolas" pitchFamily="49" charset="0"/>
                <a:cs typeface="Consolas" pitchFamily="49" charset="0"/>
              </a:rPr>
              <a:t>Type</a:t>
            </a:r>
            <a:r>
              <a:rPr lang="en-US" sz="1400">
                <a:latin typeface="Consolas" pitchFamily="49" charset="0"/>
                <a:cs typeface="Consolas" pitchFamily="49" charset="0"/>
              </a:rPr>
              <a:t>&gt;</a:t>
            </a:r>
          </a:p>
          <a:p>
            <a:pPr>
              <a:buFontTx/>
              <a:buNone/>
            </a:pPr>
            <a:r>
              <a:rPr lang="en-US" sz="1400">
                <a:solidFill>
                  <a:srgbClr val="D20000"/>
                </a:solidFill>
                <a:latin typeface="Consolas" pitchFamily="49" charset="0"/>
                <a:cs typeface="Consolas" pitchFamily="49" charset="0"/>
              </a:rPr>
              <a:t>Type</a:t>
            </a:r>
            <a:r>
              <a:rPr lang="en-US" sz="1400">
                <a:latin typeface="Consolas" pitchFamily="49" charset="0"/>
                <a:cs typeface="Consolas" pitchFamily="49" charset="0"/>
              </a:rPr>
              <a:t> Complex&lt;</a:t>
            </a:r>
            <a:r>
              <a:rPr lang="en-US" sz="1400">
                <a:solidFill>
                  <a:srgbClr val="D20000"/>
                </a:solidFill>
                <a:latin typeface="Consolas" pitchFamily="49" charset="0"/>
                <a:cs typeface="Consolas" pitchFamily="49" charset="0"/>
              </a:rPr>
              <a:t>Type</a:t>
            </a:r>
            <a:r>
              <a:rPr lang="en-US" sz="1400">
                <a:latin typeface="Consolas" pitchFamily="49" charset="0"/>
                <a:cs typeface="Consolas" pitchFamily="49" charset="0"/>
              </a:rPr>
              <a:t>&gt;::real() const {</a:t>
            </a:r>
          </a:p>
          <a:p>
            <a:pPr>
              <a:buFontTx/>
              <a:buNone/>
            </a:pPr>
            <a:r>
              <a:rPr lang="en-US" sz="1400">
                <a:latin typeface="Consolas" pitchFamily="49" charset="0"/>
                <a:cs typeface="Consolas" pitchFamily="49" charset="0"/>
              </a:rPr>
              <a:t>    return re;</a:t>
            </a:r>
          </a:p>
          <a:p>
            <a:pPr>
              <a:buFontTx/>
              <a:buNone/>
            </a:pPr>
            <a:r>
              <a:rPr lang="en-US" sz="1400">
                <a:latin typeface="Consolas" pitchFamily="49" charset="0"/>
                <a:cs typeface="Consolas" pitchFamily="49" charset="0"/>
              </a:rPr>
              <a:t>}</a:t>
            </a:r>
          </a:p>
          <a:p>
            <a:pPr>
              <a:buFontTx/>
              <a:buNone/>
            </a:pPr>
            <a:endParaRPr lang="en-US" sz="1400">
              <a:latin typeface="Consolas" pitchFamily="49" charset="0"/>
              <a:cs typeface="Consolas" pitchFamily="49" charset="0"/>
            </a:endParaRPr>
          </a:p>
          <a:p>
            <a:pPr>
              <a:buFontTx/>
              <a:buNone/>
            </a:pPr>
            <a:r>
              <a:rPr lang="en-US" sz="1400">
                <a:latin typeface="Consolas" pitchFamily="49" charset="0"/>
                <a:cs typeface="Consolas" pitchFamily="49" charset="0"/>
              </a:rPr>
              <a:t>// return the imaginary component</a:t>
            </a:r>
          </a:p>
          <a:p>
            <a:pPr>
              <a:buFontTx/>
              <a:buNone/>
            </a:pPr>
            <a:r>
              <a:rPr lang="en-US" sz="1400">
                <a:latin typeface="Consolas" pitchFamily="49" charset="0"/>
                <a:cs typeface="Consolas" pitchFamily="49" charset="0"/>
              </a:rPr>
              <a:t>template &lt;typename </a:t>
            </a:r>
            <a:r>
              <a:rPr lang="en-US" sz="1400">
                <a:solidFill>
                  <a:srgbClr val="D20000"/>
                </a:solidFill>
                <a:latin typeface="Consolas" pitchFamily="49" charset="0"/>
                <a:cs typeface="Consolas" pitchFamily="49" charset="0"/>
              </a:rPr>
              <a:t>Type</a:t>
            </a:r>
            <a:r>
              <a:rPr lang="en-US" sz="1400">
                <a:latin typeface="Consolas" pitchFamily="49" charset="0"/>
                <a:cs typeface="Consolas" pitchFamily="49" charset="0"/>
              </a:rPr>
              <a:t>&gt;</a:t>
            </a:r>
          </a:p>
          <a:p>
            <a:pPr>
              <a:buFontTx/>
              <a:buNone/>
            </a:pPr>
            <a:r>
              <a:rPr lang="en-US" sz="1400">
                <a:solidFill>
                  <a:srgbClr val="D20000"/>
                </a:solidFill>
                <a:latin typeface="Consolas" pitchFamily="49" charset="0"/>
                <a:cs typeface="Consolas" pitchFamily="49" charset="0"/>
              </a:rPr>
              <a:t>Type</a:t>
            </a:r>
            <a:r>
              <a:rPr lang="en-US" sz="1400">
                <a:latin typeface="Consolas" pitchFamily="49" charset="0"/>
                <a:cs typeface="Consolas" pitchFamily="49" charset="0"/>
              </a:rPr>
              <a:t> Complex&lt;</a:t>
            </a:r>
            <a:r>
              <a:rPr lang="en-US" sz="1400">
                <a:solidFill>
                  <a:srgbClr val="D20000"/>
                </a:solidFill>
                <a:latin typeface="Consolas" pitchFamily="49" charset="0"/>
                <a:cs typeface="Consolas" pitchFamily="49" charset="0"/>
              </a:rPr>
              <a:t>Type</a:t>
            </a:r>
            <a:r>
              <a:rPr lang="en-US" sz="1400">
                <a:latin typeface="Consolas" pitchFamily="49" charset="0"/>
                <a:cs typeface="Consolas" pitchFamily="49" charset="0"/>
              </a:rPr>
              <a:t>&gt;::imag() const {</a:t>
            </a:r>
          </a:p>
          <a:p>
            <a:pPr>
              <a:buFontTx/>
              <a:buNone/>
            </a:pPr>
            <a:r>
              <a:rPr lang="en-US" sz="1400">
                <a:latin typeface="Consolas" pitchFamily="49" charset="0"/>
                <a:cs typeface="Consolas" pitchFamily="49" charset="0"/>
              </a:rPr>
              <a:t>    return im;</a:t>
            </a:r>
          </a:p>
          <a:p>
            <a:pPr>
              <a:buFontTx/>
              <a:buNone/>
            </a:pPr>
            <a:r>
              <a:rPr lang="en-US" sz="1400">
                <a:latin typeface="Consolas" pitchFamily="49" charset="0"/>
                <a:cs typeface="Consolas" pitchFamily="49" charset="0"/>
              </a:rPr>
              <a:t>}</a:t>
            </a:r>
          </a:p>
          <a:p>
            <a:pPr>
              <a:buFontTx/>
              <a:buNone/>
            </a:pPr>
            <a:endParaRPr lang="en-US" sz="1400">
              <a:latin typeface="Consolas" pitchFamily="49" charset="0"/>
              <a:cs typeface="Consolas" pitchFamily="49" charset="0"/>
            </a:endParaRPr>
          </a:p>
          <a:p>
            <a:pPr>
              <a:buFontTx/>
              <a:buNone/>
            </a:pPr>
            <a:r>
              <a:rPr lang="en-US" sz="1400">
                <a:latin typeface="Consolas" pitchFamily="49" charset="0"/>
                <a:cs typeface="Consolas" pitchFamily="49" charset="0"/>
              </a:rPr>
              <a:t>// return the absolute value</a:t>
            </a:r>
          </a:p>
          <a:p>
            <a:pPr>
              <a:buFontTx/>
              <a:buNone/>
            </a:pPr>
            <a:r>
              <a:rPr lang="en-US" sz="1400">
                <a:latin typeface="Consolas" pitchFamily="49" charset="0"/>
                <a:cs typeface="Consolas" pitchFamily="49" charset="0"/>
              </a:rPr>
              <a:t>template &lt;typename </a:t>
            </a:r>
            <a:r>
              <a:rPr lang="en-US" sz="1400">
                <a:solidFill>
                  <a:srgbClr val="D20000"/>
                </a:solidFill>
                <a:latin typeface="Consolas" pitchFamily="49" charset="0"/>
                <a:cs typeface="Consolas" pitchFamily="49" charset="0"/>
              </a:rPr>
              <a:t>Type</a:t>
            </a:r>
            <a:r>
              <a:rPr lang="en-US" sz="1400">
                <a:latin typeface="Consolas" pitchFamily="49" charset="0"/>
                <a:cs typeface="Consolas" pitchFamily="49" charset="0"/>
              </a:rPr>
              <a:t>&gt;</a:t>
            </a:r>
          </a:p>
          <a:p>
            <a:pPr>
              <a:buFontTx/>
              <a:buNone/>
            </a:pPr>
            <a:r>
              <a:rPr lang="en-US" sz="1400">
                <a:solidFill>
                  <a:srgbClr val="D20000"/>
                </a:solidFill>
                <a:latin typeface="Consolas" pitchFamily="49" charset="0"/>
                <a:cs typeface="Consolas" pitchFamily="49" charset="0"/>
              </a:rPr>
              <a:t>Type</a:t>
            </a:r>
            <a:r>
              <a:rPr lang="en-US" sz="1400">
                <a:latin typeface="Consolas" pitchFamily="49" charset="0"/>
                <a:cs typeface="Consolas" pitchFamily="49" charset="0"/>
              </a:rPr>
              <a:t> Complex&lt;</a:t>
            </a:r>
            <a:r>
              <a:rPr lang="en-US" sz="1400">
                <a:solidFill>
                  <a:srgbClr val="D20000"/>
                </a:solidFill>
                <a:latin typeface="Consolas" pitchFamily="49" charset="0"/>
                <a:cs typeface="Consolas" pitchFamily="49" charset="0"/>
              </a:rPr>
              <a:t>Type</a:t>
            </a:r>
            <a:r>
              <a:rPr lang="en-US" sz="1400">
                <a:latin typeface="Consolas" pitchFamily="49" charset="0"/>
                <a:cs typeface="Consolas" pitchFamily="49" charset="0"/>
              </a:rPr>
              <a:t>&gt;::abs() const {</a:t>
            </a:r>
          </a:p>
          <a:p>
            <a:pPr>
              <a:buFontTx/>
              <a:buNone/>
            </a:pPr>
            <a:r>
              <a:rPr lang="en-US" sz="1400">
                <a:latin typeface="Consolas" pitchFamily="49" charset="0"/>
                <a:cs typeface="Consolas" pitchFamily="49" charset="0"/>
              </a:rPr>
              <a:t>    return std::sqrt( re*re + im*im );</a:t>
            </a:r>
          </a:p>
          <a:p>
            <a:pPr>
              <a:buFontTx/>
              <a:buNone/>
            </a:pPr>
            <a:r>
              <a:rPr lang="en-US" sz="1400"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78383688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Templates</a:t>
            </a:r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62500" lnSpcReduction="20000"/>
          </a:bodyPr>
          <a:lstStyle/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// Return the exponential of the complex value</a:t>
            </a:r>
          </a:p>
          <a:p>
            <a:pPr>
              <a:buFont typeface="Arial" charset="0"/>
              <a:buNone/>
              <a:defRPr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template &lt;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typename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400" dirty="0">
                <a:solidFill>
                  <a:srgbClr val="D20000"/>
                </a:solidFill>
                <a:latin typeface="Consolas" pitchFamily="49" charset="0"/>
                <a:cs typeface="Consolas" pitchFamily="49" charset="0"/>
              </a:rPr>
              <a:t>Type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&gt;</a:t>
            </a:r>
          </a:p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Complex&lt;</a:t>
            </a:r>
            <a:r>
              <a:rPr lang="en-US" sz="1400" dirty="0">
                <a:solidFill>
                  <a:srgbClr val="D20000"/>
                </a:solidFill>
                <a:latin typeface="Consolas" pitchFamily="49" charset="0"/>
                <a:cs typeface="Consolas" pitchFamily="49" charset="0"/>
              </a:rPr>
              <a:t>Type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&gt; Complex&lt;</a:t>
            </a:r>
            <a:r>
              <a:rPr lang="en-US" sz="1400" dirty="0">
                <a:solidFill>
                  <a:srgbClr val="D20000"/>
                </a:solidFill>
                <a:latin typeface="Consolas" pitchFamily="49" charset="0"/>
                <a:cs typeface="Consolas" pitchFamily="49" charset="0"/>
              </a:rPr>
              <a:t>Type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&gt;::exp() const {</a:t>
            </a:r>
          </a:p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400" dirty="0">
                <a:solidFill>
                  <a:srgbClr val="D20000"/>
                </a:solidFill>
                <a:latin typeface="Consolas" pitchFamily="49" charset="0"/>
                <a:cs typeface="Consolas" pitchFamily="49" charset="0"/>
              </a:rPr>
              <a:t>Type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exp_re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= std::exp( re );</a:t>
            </a:r>
          </a:p>
          <a:p>
            <a:pPr>
              <a:buFontTx/>
              <a:buNone/>
              <a:defRPr/>
            </a:pPr>
            <a:endParaRPr lang="en-US" sz="1400" dirty="0">
              <a:latin typeface="Consolas" pitchFamily="49" charset="0"/>
              <a:cs typeface="Consolas" pitchFamily="49" charset="0"/>
            </a:endParaRPr>
          </a:p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return Complex&lt;</a:t>
            </a:r>
            <a:r>
              <a:rPr lang="en-US" sz="1400" dirty="0">
                <a:solidFill>
                  <a:srgbClr val="D20000"/>
                </a:solidFill>
                <a:latin typeface="Consolas" pitchFamily="49" charset="0"/>
                <a:cs typeface="Consolas" pitchFamily="49" charset="0"/>
              </a:rPr>
              <a:t>Type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&gt;( </a:t>
            </a:r>
            <a:r>
              <a:rPr lang="de-DE" sz="1400" dirty="0">
                <a:latin typeface="Consolas" pitchFamily="49" charset="0"/>
                <a:cs typeface="Consolas" pitchFamily="49" charset="0"/>
              </a:rPr>
              <a:t>exp_re*std::cos(im), exp_re*std::sin(im) );</a:t>
            </a:r>
            <a:endParaRPr lang="en-US" sz="1400" dirty="0">
              <a:latin typeface="Consolas" pitchFamily="49" charset="0"/>
              <a:cs typeface="Consolas" pitchFamily="49" charset="0"/>
            </a:endParaRPr>
          </a:p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}</a:t>
            </a:r>
          </a:p>
          <a:p>
            <a:pPr>
              <a:buFontTx/>
              <a:buNone/>
              <a:defRPr/>
            </a:pPr>
            <a:endParaRPr lang="en-US" sz="1400" dirty="0">
              <a:latin typeface="Consolas" pitchFamily="49" charset="0"/>
              <a:cs typeface="Consolas" pitchFamily="49" charset="0"/>
            </a:endParaRPr>
          </a:p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// Normalize the complex number (giving it unit norm, |z| = 1)</a:t>
            </a:r>
          </a:p>
          <a:p>
            <a:pPr>
              <a:buFont typeface="Arial" charset="0"/>
              <a:buNone/>
              <a:defRPr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template &lt;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typename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400" dirty="0">
                <a:solidFill>
                  <a:srgbClr val="D20000"/>
                </a:solidFill>
                <a:latin typeface="Consolas" pitchFamily="49" charset="0"/>
                <a:cs typeface="Consolas" pitchFamily="49" charset="0"/>
              </a:rPr>
              <a:t>Type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&gt;</a:t>
            </a:r>
          </a:p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void Complex&lt;</a:t>
            </a:r>
            <a:r>
              <a:rPr lang="en-US" sz="1400" dirty="0">
                <a:solidFill>
                  <a:srgbClr val="D20000"/>
                </a:solidFill>
                <a:latin typeface="Consolas" pitchFamily="49" charset="0"/>
                <a:cs typeface="Consolas" pitchFamily="49" charset="0"/>
              </a:rPr>
              <a:t>Type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&gt;: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noramlize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() {</a:t>
            </a:r>
          </a:p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if ( re == 0 &amp;&amp;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im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== 0 ) {</a:t>
            </a:r>
          </a:p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    return;</a:t>
            </a:r>
          </a:p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}</a:t>
            </a:r>
          </a:p>
          <a:p>
            <a:pPr>
              <a:buFontTx/>
              <a:buNone/>
              <a:defRPr/>
            </a:pPr>
            <a:endParaRPr lang="en-US" sz="1400" dirty="0">
              <a:latin typeface="Consolas" pitchFamily="49" charset="0"/>
              <a:cs typeface="Consolas" pitchFamily="49" charset="0"/>
            </a:endParaRPr>
          </a:p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400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Type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absval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= abs();</a:t>
            </a:r>
          </a:p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re /=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absval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;</a:t>
            </a:r>
          </a:p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im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/=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absval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;</a:t>
            </a:r>
          </a:p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}</a:t>
            </a:r>
          </a:p>
          <a:p>
            <a:pPr>
              <a:buFontTx/>
              <a:buNone/>
              <a:defRPr/>
            </a:pPr>
            <a:endParaRPr lang="en-US" sz="1400" dirty="0">
              <a:latin typeface="Consolas" pitchFamily="49" charset="0"/>
              <a:cs typeface="Consolas" pitchFamily="49" charset="0"/>
            </a:endParaRPr>
          </a:p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#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endif</a:t>
            </a:r>
            <a:endParaRPr lang="en-US" sz="1400" dirty="0"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579303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Templates</a:t>
            </a:r>
          </a:p>
        </p:txBody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charset="0"/>
              <a:buNone/>
            </a:pPr>
            <a:r>
              <a:rPr lang="en-US">
                <a:latin typeface="Arial" charset="0"/>
                <a:cs typeface="Arial" charset="0"/>
              </a:rPr>
              <a:t>	Example:</a:t>
            </a:r>
            <a:endParaRPr lang="en-US" sz="1200">
              <a:latin typeface="Consolas" pitchFamily="49" charset="0"/>
              <a:cs typeface="Arial" charset="0"/>
            </a:endParaRPr>
          </a:p>
          <a:p>
            <a:pPr lvl="1">
              <a:buFontTx/>
              <a:buNone/>
            </a:pPr>
            <a:r>
              <a:rPr lang="en-US" sz="1200">
                <a:latin typeface="Consolas" pitchFamily="49" charset="0"/>
                <a:cs typeface="Arial" charset="0"/>
              </a:rPr>
              <a:t>#include &lt;iostream&gt;</a:t>
            </a:r>
          </a:p>
          <a:p>
            <a:pPr lvl="1">
              <a:buFontTx/>
              <a:buNone/>
            </a:pPr>
            <a:r>
              <a:rPr lang="en-US" sz="1200">
                <a:solidFill>
                  <a:srgbClr val="FF33CC"/>
                </a:solidFill>
                <a:latin typeface="Consolas" pitchFamily="49" charset="0"/>
                <a:cs typeface="Arial" charset="0"/>
              </a:rPr>
              <a:t>#include "Complex.h"</a:t>
            </a:r>
          </a:p>
          <a:p>
            <a:pPr lvl="1">
              <a:buFontTx/>
              <a:buNone/>
            </a:pPr>
            <a:r>
              <a:rPr lang="en-US" sz="1200">
                <a:latin typeface="Consolas" pitchFamily="49" charset="0"/>
                <a:cs typeface="Arial" charset="0"/>
              </a:rPr>
              <a:t>using namespace std;</a:t>
            </a:r>
          </a:p>
          <a:p>
            <a:pPr lvl="1">
              <a:buFontTx/>
              <a:buNone/>
            </a:pPr>
            <a:endParaRPr lang="en-US" sz="1200">
              <a:latin typeface="Consolas" pitchFamily="49" charset="0"/>
              <a:cs typeface="Arial" charset="0"/>
            </a:endParaRPr>
          </a:p>
          <a:p>
            <a:pPr lvl="1">
              <a:buFontTx/>
              <a:buNone/>
            </a:pPr>
            <a:r>
              <a:rPr lang="en-US" sz="1200">
                <a:latin typeface="Consolas" pitchFamily="49" charset="0"/>
                <a:cs typeface="Arial" charset="0"/>
              </a:rPr>
              <a:t>int main() {</a:t>
            </a:r>
          </a:p>
          <a:p>
            <a:pPr lvl="1">
              <a:buFontTx/>
              <a:buNone/>
            </a:pPr>
            <a:r>
              <a:rPr lang="en-US" sz="1200">
                <a:latin typeface="Consolas" pitchFamily="49" charset="0"/>
                <a:cs typeface="Arial" charset="0"/>
              </a:rPr>
              <a:t>    Complex&lt;</a:t>
            </a:r>
            <a:r>
              <a:rPr lang="en-US" sz="1200">
                <a:solidFill>
                  <a:srgbClr val="D20000"/>
                </a:solidFill>
                <a:latin typeface="Consolas" pitchFamily="49" charset="0"/>
                <a:cs typeface="Arial" charset="0"/>
              </a:rPr>
              <a:t>double</a:t>
            </a:r>
            <a:r>
              <a:rPr lang="en-US" sz="1200">
                <a:latin typeface="Consolas" pitchFamily="49" charset="0"/>
                <a:cs typeface="Arial" charset="0"/>
              </a:rPr>
              <a:t>&gt; z( 3.7, 4.2 );</a:t>
            </a:r>
          </a:p>
          <a:p>
            <a:pPr lvl="1">
              <a:buFontTx/>
              <a:buNone/>
            </a:pPr>
            <a:r>
              <a:rPr lang="en-US" sz="1200">
                <a:latin typeface="Consolas" pitchFamily="49" charset="0"/>
                <a:cs typeface="Arial" charset="0"/>
              </a:rPr>
              <a:t>    Complex&lt;</a:t>
            </a:r>
            <a:r>
              <a:rPr lang="en-US" sz="1200">
                <a:solidFill>
                  <a:srgbClr val="D20000"/>
                </a:solidFill>
                <a:latin typeface="Consolas" pitchFamily="49" charset="0"/>
                <a:cs typeface="Arial" charset="0"/>
              </a:rPr>
              <a:t>float</a:t>
            </a:r>
            <a:r>
              <a:rPr lang="en-US" sz="1200">
                <a:latin typeface="Consolas" pitchFamily="49" charset="0"/>
                <a:cs typeface="Arial" charset="0"/>
              </a:rPr>
              <a:t>&gt;  w( 3.7, 4.2 );</a:t>
            </a:r>
          </a:p>
          <a:p>
            <a:pPr lvl="1">
              <a:buFontTx/>
              <a:buNone/>
            </a:pPr>
            <a:r>
              <a:rPr lang="en-US" sz="1200">
                <a:latin typeface="Consolas" pitchFamily="49" charset="0"/>
                <a:cs typeface="Arial" charset="0"/>
              </a:rPr>
              <a:t>    cout.precision( 20 ); // Print up to 20 digits</a:t>
            </a:r>
          </a:p>
          <a:p>
            <a:pPr lvl="1">
              <a:buFontTx/>
              <a:buNone/>
            </a:pPr>
            <a:r>
              <a:rPr lang="en-US" sz="1200">
                <a:latin typeface="Consolas" pitchFamily="49" charset="0"/>
                <a:cs typeface="Arial" charset="0"/>
              </a:rPr>
              <a:t>    </a:t>
            </a:r>
          </a:p>
          <a:p>
            <a:pPr lvl="1">
              <a:buFontTx/>
              <a:buNone/>
            </a:pPr>
            <a:r>
              <a:rPr lang="en-US" sz="1200">
                <a:latin typeface="Consolas" pitchFamily="49" charset="0"/>
                <a:cs typeface="Arial" charset="0"/>
              </a:rPr>
              <a:t>    cout &lt;&lt; "|z| = " &lt;&lt; z.abs() &lt;&lt; endl;</a:t>
            </a:r>
          </a:p>
          <a:p>
            <a:pPr lvl="1">
              <a:buFontTx/>
              <a:buNone/>
            </a:pPr>
            <a:r>
              <a:rPr lang="en-US" sz="1200">
                <a:latin typeface="Consolas" pitchFamily="49" charset="0"/>
                <a:cs typeface="Arial" charset="0"/>
              </a:rPr>
              <a:t>    cout &lt;&lt; "|w| = " &lt;&lt; w.abs() &lt;&lt; endl;</a:t>
            </a:r>
          </a:p>
          <a:p>
            <a:pPr lvl="1">
              <a:buFontTx/>
              <a:buNone/>
            </a:pPr>
            <a:endParaRPr lang="en-US" sz="1200">
              <a:latin typeface="Consolas" pitchFamily="49" charset="0"/>
              <a:cs typeface="Arial" charset="0"/>
            </a:endParaRPr>
          </a:p>
          <a:p>
            <a:pPr lvl="1">
              <a:buFontTx/>
              <a:buNone/>
            </a:pPr>
            <a:r>
              <a:rPr lang="en-US" sz="1200">
                <a:latin typeface="Consolas" pitchFamily="49" charset="0"/>
                <a:cs typeface="Arial" charset="0"/>
              </a:rPr>
              <a:t>    z.normalize();</a:t>
            </a:r>
          </a:p>
          <a:p>
            <a:pPr lvl="1">
              <a:buFontTx/>
              <a:buNone/>
            </a:pPr>
            <a:r>
              <a:rPr lang="en-US" sz="1200">
                <a:latin typeface="Consolas" pitchFamily="49" charset="0"/>
                <a:cs typeface="Arial" charset="0"/>
              </a:rPr>
              <a:t>    w.normalize();</a:t>
            </a:r>
          </a:p>
          <a:p>
            <a:pPr lvl="1">
              <a:buFontTx/>
              <a:buNone/>
            </a:pPr>
            <a:endParaRPr lang="en-US" sz="1200">
              <a:latin typeface="Consolas" pitchFamily="49" charset="0"/>
              <a:cs typeface="Arial" charset="0"/>
            </a:endParaRPr>
          </a:p>
          <a:p>
            <a:pPr lvl="1">
              <a:buFontTx/>
              <a:buNone/>
            </a:pPr>
            <a:r>
              <a:rPr lang="en-US" sz="1200">
                <a:latin typeface="Consolas" pitchFamily="49" charset="0"/>
                <a:cs typeface="Arial" charset="0"/>
              </a:rPr>
              <a:t>    cout &lt;&lt; "After normalization, |z| = " &lt;&lt; z.abs() &lt;&lt; endl;</a:t>
            </a:r>
          </a:p>
          <a:p>
            <a:pPr lvl="1">
              <a:buFontTx/>
              <a:buNone/>
            </a:pPr>
            <a:r>
              <a:rPr lang="en-US" sz="1200">
                <a:latin typeface="Consolas" pitchFamily="49" charset="0"/>
                <a:cs typeface="Arial" charset="0"/>
              </a:rPr>
              <a:t>    cout &lt;&lt; "After normalization, |w| = " &lt;&lt; w.abs() &lt;&lt; endl;</a:t>
            </a:r>
          </a:p>
          <a:p>
            <a:pPr lvl="1">
              <a:buFontTx/>
              <a:buNone/>
            </a:pPr>
            <a:endParaRPr lang="en-US" sz="1200">
              <a:latin typeface="Consolas" pitchFamily="49" charset="0"/>
              <a:cs typeface="Arial" charset="0"/>
            </a:endParaRPr>
          </a:p>
          <a:p>
            <a:pPr lvl="1">
              <a:buFontTx/>
              <a:buNone/>
            </a:pPr>
            <a:r>
              <a:rPr lang="en-US" sz="1200">
                <a:latin typeface="Consolas" pitchFamily="49" charset="0"/>
                <a:cs typeface="Arial" charset="0"/>
              </a:rPr>
              <a:t>    return 0;</a:t>
            </a:r>
          </a:p>
          <a:p>
            <a:pPr lvl="1">
              <a:buFontTx/>
              <a:buNone/>
            </a:pPr>
            <a:r>
              <a:rPr lang="en-US" sz="1200">
                <a:latin typeface="Consolas" pitchFamily="49" charset="0"/>
                <a:cs typeface="Arial" charset="0"/>
              </a:rPr>
              <a:t>}</a:t>
            </a:r>
          </a:p>
        </p:txBody>
      </p:sp>
      <p:sp>
        <p:nvSpPr>
          <p:cNvPr id="72708" name="Rectangle 3"/>
          <p:cNvSpPr>
            <a:spLocks noChangeArrowheads="1"/>
          </p:cNvSpPr>
          <p:nvPr/>
        </p:nvSpPr>
        <p:spPr bwMode="auto">
          <a:xfrm>
            <a:off x="5700713" y="1557339"/>
            <a:ext cx="4356100" cy="1754187"/>
          </a:xfrm>
          <a:prstGeom prst="rect">
            <a:avLst/>
          </a:prstGeom>
          <a:noFill/>
          <a:ln w="9525">
            <a:solidFill>
              <a:srgbClr val="00B0F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pPr>
              <a:buFont typeface="Arial" charset="0"/>
              <a:buNone/>
            </a:pPr>
            <a:r>
              <a:rPr lang="en-US"/>
              <a:t>Ouptut:</a:t>
            </a:r>
          </a:p>
          <a:p>
            <a:pPr lvl="1">
              <a:buFont typeface="Arial" charset="0"/>
              <a:buNone/>
            </a:pPr>
            <a:r>
              <a:rPr lang="en-US">
                <a:latin typeface="Consolas" pitchFamily="49" charset="0"/>
              </a:rPr>
              <a:t>|z| = 5.5973207876626123181</a:t>
            </a:r>
          </a:p>
          <a:p>
            <a:pPr lvl="1">
              <a:buFont typeface="Arial" charset="0"/>
              <a:buNone/>
            </a:pPr>
            <a:r>
              <a:rPr lang="en-US">
                <a:latin typeface="Consolas" pitchFamily="49" charset="0"/>
              </a:rPr>
              <a:t>|w| = 5.597320556640625</a:t>
            </a:r>
          </a:p>
          <a:p>
            <a:pPr lvl="1">
              <a:buFont typeface="Arial" charset="0"/>
              <a:buNone/>
            </a:pPr>
            <a:r>
              <a:rPr lang="en-US">
                <a:latin typeface="Consolas" pitchFamily="49" charset="0"/>
              </a:rPr>
              <a:t>After normalization, |z| = 1.0000000412736744781</a:t>
            </a:r>
          </a:p>
          <a:p>
            <a:pPr lvl="1">
              <a:buFont typeface="Arial" charset="0"/>
              <a:buNone/>
            </a:pPr>
            <a:r>
              <a:rPr lang="en-US">
                <a:latin typeface="Consolas" pitchFamily="49" charset="0"/>
              </a:rPr>
              <a:t>After normalization, |w| = 1 </a:t>
            </a:r>
          </a:p>
        </p:txBody>
      </p:sp>
    </p:spTree>
    <p:extLst>
      <p:ext uri="{BB962C8B-B14F-4D97-AF65-F5344CB8AC3E}">
        <p14:creationId xmlns:p14="http://schemas.microsoft.com/office/powerpoint/2010/main" val="97898439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Pointers</a:t>
            </a:r>
          </a:p>
        </p:txBody>
      </p:sp>
      <p:sp>
        <p:nvSpPr>
          <p:cNvPr id="737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One of the simplest ideas in C, but one which most students have a problem with is a pointer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Every variable (barring optimization) is stored somewhere in memory 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That address is an integer, so why can’t we store an address in a variable?</a:t>
            </a:r>
          </a:p>
        </p:txBody>
      </p:sp>
      <p:pic>
        <p:nvPicPr>
          <p:cNvPr id="7373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4249" y="3529011"/>
            <a:ext cx="3429000" cy="284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0685949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Pointers</a:t>
            </a:r>
          </a:p>
        </p:txBody>
      </p:sp>
      <p:sp>
        <p:nvSpPr>
          <p:cNvPr id="747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We could simply have an ‘address’ type:</a:t>
            </a:r>
          </a:p>
          <a:p>
            <a:pPr>
              <a:buFontTx/>
              <a:buNone/>
            </a:pPr>
            <a:r>
              <a:rPr lang="en-US" sz="1800" dirty="0">
                <a:solidFill>
                  <a:srgbClr val="FF3300"/>
                </a:solidFill>
                <a:latin typeface="Consolas" pitchFamily="49" charset="0"/>
                <a:cs typeface="Arial" charset="0"/>
              </a:rPr>
              <a:t>     address </a:t>
            </a:r>
            <a:r>
              <a:rPr lang="en-US" sz="1800" dirty="0" err="1">
                <a:solidFill>
                  <a:srgbClr val="FF3300"/>
                </a:solidFill>
                <a:latin typeface="Consolas" pitchFamily="49" charset="0"/>
                <a:cs typeface="Arial" charset="0"/>
              </a:rPr>
              <a:t>ptr</a:t>
            </a:r>
            <a:r>
              <a:rPr lang="en-US" sz="1800" dirty="0">
                <a:solidFill>
                  <a:srgbClr val="FF3300"/>
                </a:solidFill>
                <a:latin typeface="Consolas" pitchFamily="49" charset="0"/>
                <a:cs typeface="Arial" charset="0"/>
              </a:rPr>
              <a:t>;    // store an address</a:t>
            </a:r>
          </a:p>
          <a:p>
            <a:pPr>
              <a:buFontTx/>
              <a:buNone/>
            </a:pPr>
            <a:r>
              <a:rPr lang="en-US" sz="1800" dirty="0">
                <a:solidFill>
                  <a:srgbClr val="FF3300"/>
                </a:solidFill>
                <a:latin typeface="Consolas" pitchFamily="49" charset="0"/>
                <a:cs typeface="Arial" charset="0"/>
              </a:rPr>
              <a:t>                     // THIS IS WRONG</a:t>
            </a:r>
          </a:p>
          <a:p>
            <a:r>
              <a:rPr lang="en-US" dirty="0">
                <a:latin typeface="Arial" charset="0"/>
                <a:cs typeface="Arial" charset="0"/>
              </a:rPr>
              <a:t>However, the compiler does not know what it is an address of (is it the address of an int, a double, etc.)</a:t>
            </a:r>
          </a:p>
          <a:p>
            <a:pPr>
              <a:buFont typeface="Arial" charset="0"/>
              <a:buNone/>
            </a:pPr>
            <a:endParaRPr lang="en-US" dirty="0">
              <a:latin typeface="Arial" charset="0"/>
              <a:cs typeface="Arial" charset="0"/>
            </a:endParaRPr>
          </a:p>
          <a:p>
            <a:r>
              <a:rPr lang="en-US" dirty="0">
                <a:latin typeface="Arial" charset="0"/>
                <a:cs typeface="Arial" charset="0"/>
              </a:rPr>
              <a:t>Instead, we have to indicate what it is pointing to:</a:t>
            </a:r>
          </a:p>
          <a:p>
            <a:pPr>
              <a:buFontTx/>
              <a:buNone/>
            </a:pPr>
            <a:r>
              <a:rPr lang="en-US" sz="1800" dirty="0">
                <a:latin typeface="Consolas" pitchFamily="49" charset="0"/>
                <a:cs typeface="Arial" charset="0"/>
              </a:rPr>
              <a:t>     int *</a:t>
            </a:r>
            <a:r>
              <a:rPr lang="en-US" sz="1800" dirty="0" err="1">
                <a:latin typeface="Consolas" pitchFamily="49" charset="0"/>
                <a:cs typeface="Arial" charset="0"/>
              </a:rPr>
              <a:t>ptr</a:t>
            </a:r>
            <a:r>
              <a:rPr lang="en-US" sz="1800" dirty="0">
                <a:latin typeface="Consolas" pitchFamily="49" charset="0"/>
                <a:cs typeface="Arial" charset="0"/>
              </a:rPr>
              <a:t>;   // a pointer to an integer</a:t>
            </a:r>
          </a:p>
          <a:p>
            <a:pPr>
              <a:buFontTx/>
              <a:buNone/>
            </a:pPr>
            <a:r>
              <a:rPr lang="en-US" sz="1800" dirty="0">
                <a:latin typeface="Consolas" pitchFamily="49" charset="0"/>
                <a:cs typeface="Arial" charset="0"/>
              </a:rPr>
              <a:t>                 // the address of the integer variable '</a:t>
            </a:r>
            <a:r>
              <a:rPr lang="en-US" sz="1800" dirty="0" err="1">
                <a:latin typeface="Consolas" pitchFamily="49" charset="0"/>
                <a:cs typeface="Arial" charset="0"/>
              </a:rPr>
              <a:t>ptr</a:t>
            </a:r>
            <a:r>
              <a:rPr lang="en-US" sz="1800" dirty="0">
                <a:latin typeface="Consolas" pitchFamily="49" charset="0"/>
                <a:cs typeface="Arial" charset="0"/>
              </a:rPr>
              <a:t>'</a:t>
            </a:r>
          </a:p>
        </p:txBody>
      </p:sp>
    </p:spTree>
    <p:extLst>
      <p:ext uri="{BB962C8B-B14F-4D97-AF65-F5344CB8AC3E}">
        <p14:creationId xmlns:p14="http://schemas.microsoft.com/office/powerpoint/2010/main" val="302063213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Pointers</a:t>
            </a:r>
          </a:p>
        </p:txBody>
      </p:sp>
      <p:sp>
        <p:nvSpPr>
          <p:cNvPr id="757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First we must get the address of a variable</a:t>
            </a:r>
          </a:p>
          <a:p>
            <a:pPr>
              <a:buFont typeface="Arial" charset="0"/>
              <a:buNone/>
            </a:pPr>
            <a:r>
              <a:rPr lang="en-US" dirty="0">
                <a:latin typeface="Arial" charset="0"/>
                <a:cs typeface="Arial" charset="0"/>
              </a:rPr>
              <a:t>	This is done with the </a:t>
            </a:r>
            <a:r>
              <a:rPr lang="en-US" b="1" dirty="0">
                <a:latin typeface="Consolas" pitchFamily="49" charset="0"/>
                <a:cs typeface="Arial" charset="0"/>
              </a:rPr>
              <a:t>&amp;</a:t>
            </a:r>
            <a:r>
              <a:rPr lang="en-US" dirty="0">
                <a:latin typeface="Arial" charset="0"/>
                <a:cs typeface="Arial" charset="0"/>
              </a:rPr>
              <a:t> operator</a:t>
            </a:r>
            <a:br>
              <a:rPr lang="en-US" dirty="0">
                <a:latin typeface="Arial" charset="0"/>
                <a:cs typeface="Arial" charset="0"/>
              </a:rPr>
            </a:br>
            <a:r>
              <a:rPr lang="en-US" dirty="0">
                <a:latin typeface="Arial" charset="0"/>
                <a:cs typeface="Arial" charset="0"/>
              </a:rPr>
              <a:t>                           			      (</a:t>
            </a:r>
            <a:r>
              <a:rPr lang="en-US" b="1" i="1" dirty="0">
                <a:solidFill>
                  <a:srgbClr val="FF3300"/>
                </a:solidFill>
                <a:latin typeface="Arial" charset="0"/>
                <a:cs typeface="Arial" charset="0"/>
              </a:rPr>
              <a:t>a</a:t>
            </a:r>
            <a:r>
              <a:rPr lang="en-US" dirty="0">
                <a:latin typeface="Arial" charset="0"/>
                <a:cs typeface="Arial" charset="0"/>
              </a:rPr>
              <a:t>mpersand/</a:t>
            </a:r>
            <a:r>
              <a:rPr lang="en-US" b="1" i="1" dirty="0">
                <a:solidFill>
                  <a:srgbClr val="FF3300"/>
                </a:solidFill>
                <a:latin typeface="Arial" charset="0"/>
                <a:cs typeface="Arial" charset="0"/>
              </a:rPr>
              <a:t>a</a:t>
            </a:r>
            <a:r>
              <a:rPr lang="en-US" dirty="0">
                <a:latin typeface="Arial" charset="0"/>
                <a:cs typeface="Arial" charset="0"/>
              </a:rPr>
              <a:t>ddress of)</a:t>
            </a:r>
          </a:p>
          <a:p>
            <a:r>
              <a:rPr lang="en-US" dirty="0">
                <a:latin typeface="Arial" charset="0"/>
                <a:cs typeface="Arial" charset="0"/>
              </a:rPr>
              <a:t>For example,</a:t>
            </a:r>
          </a:p>
          <a:p>
            <a:pPr>
              <a:buFontTx/>
              <a:buNone/>
            </a:pPr>
            <a:endParaRPr lang="en-US" sz="1800" b="1" dirty="0">
              <a:latin typeface="Consolas" pitchFamily="49" charset="0"/>
              <a:cs typeface="Arial" charset="0"/>
            </a:endParaRPr>
          </a:p>
          <a:p>
            <a:pPr>
              <a:buFontTx/>
              <a:buNone/>
            </a:pPr>
            <a:r>
              <a:rPr lang="en-US" sz="1800" dirty="0">
                <a:latin typeface="Consolas" pitchFamily="49" charset="0"/>
                <a:cs typeface="Arial" charset="0"/>
              </a:rPr>
              <a:t>     int m = 5;    // m is an int storing 5</a:t>
            </a:r>
          </a:p>
          <a:p>
            <a:pPr>
              <a:buFontTx/>
              <a:buNone/>
            </a:pPr>
            <a:r>
              <a:rPr lang="en-US" sz="1800" dirty="0">
                <a:latin typeface="Consolas" pitchFamily="49" charset="0"/>
                <a:cs typeface="Arial" charset="0"/>
              </a:rPr>
              <a:t>     int *</a:t>
            </a:r>
            <a:r>
              <a:rPr lang="en-US" sz="1800" dirty="0" err="1">
                <a:latin typeface="Consolas" pitchFamily="49" charset="0"/>
                <a:cs typeface="Arial" charset="0"/>
              </a:rPr>
              <a:t>ptr</a:t>
            </a:r>
            <a:r>
              <a:rPr lang="en-US" sz="1800" dirty="0">
                <a:latin typeface="Consolas" pitchFamily="49" charset="0"/>
                <a:cs typeface="Arial" charset="0"/>
              </a:rPr>
              <a:t>;     // a pointer to an int</a:t>
            </a:r>
          </a:p>
          <a:p>
            <a:pPr>
              <a:buFontTx/>
              <a:buNone/>
            </a:pPr>
            <a:r>
              <a:rPr lang="en-US" sz="1800" dirty="0">
                <a:latin typeface="Consolas" pitchFamily="49" charset="0"/>
                <a:cs typeface="Arial" charset="0"/>
              </a:rPr>
              <a:t>     </a:t>
            </a:r>
            <a:r>
              <a:rPr lang="en-US" sz="1800" dirty="0" err="1">
                <a:latin typeface="Consolas" pitchFamily="49" charset="0"/>
                <a:cs typeface="Arial" charset="0"/>
              </a:rPr>
              <a:t>ptr</a:t>
            </a:r>
            <a:r>
              <a:rPr lang="en-US" sz="1800" dirty="0">
                <a:latin typeface="Consolas" pitchFamily="49" charset="0"/>
                <a:cs typeface="Arial" charset="0"/>
              </a:rPr>
              <a:t> = &amp;m;     // assign to </a:t>
            </a:r>
            <a:r>
              <a:rPr lang="en-US" sz="1800" dirty="0" err="1">
                <a:latin typeface="Consolas" pitchFamily="49" charset="0"/>
                <a:cs typeface="Arial" charset="0"/>
              </a:rPr>
              <a:t>ptr</a:t>
            </a:r>
            <a:r>
              <a:rPr lang="en-US" sz="1800" dirty="0">
                <a:latin typeface="Consolas" pitchFamily="49" charset="0"/>
                <a:cs typeface="Arial" charset="0"/>
              </a:rPr>
              <a:t> the</a:t>
            </a:r>
          </a:p>
          <a:p>
            <a:pPr>
              <a:buFontTx/>
              <a:buNone/>
            </a:pPr>
            <a:r>
              <a:rPr lang="en-US" sz="1800" dirty="0">
                <a:latin typeface="Consolas" pitchFamily="49" charset="0"/>
                <a:cs typeface="Arial" charset="0"/>
              </a:rPr>
              <a:t>                   // address of m</a:t>
            </a:r>
          </a:p>
        </p:txBody>
      </p:sp>
    </p:spTree>
    <p:extLst>
      <p:ext uri="{BB962C8B-B14F-4D97-AF65-F5344CB8AC3E}">
        <p14:creationId xmlns:p14="http://schemas.microsoft.com/office/powerpoint/2010/main" val="52818535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Pointers</a:t>
            </a:r>
          </a:p>
        </p:txBody>
      </p:sp>
      <p:sp>
        <p:nvSpPr>
          <p:cNvPr id="768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We can even print the addresses:</a:t>
            </a:r>
          </a:p>
          <a:p>
            <a:pPr>
              <a:buFontTx/>
              <a:buNone/>
            </a:pPr>
            <a:endParaRPr lang="en-US" sz="1800" dirty="0">
              <a:latin typeface="Consolas" pitchFamily="49" charset="0"/>
              <a:cs typeface="Arial" charset="0"/>
            </a:endParaRPr>
          </a:p>
          <a:p>
            <a:pPr>
              <a:buFontTx/>
              <a:buNone/>
            </a:pPr>
            <a:r>
              <a:rPr lang="en-US" sz="1800" dirty="0">
                <a:latin typeface="Consolas" pitchFamily="49" charset="0"/>
                <a:cs typeface="Arial" charset="0"/>
              </a:rPr>
              <a:t>     int m = 5;    // m is an int storing 5</a:t>
            </a:r>
          </a:p>
          <a:p>
            <a:pPr>
              <a:buFontTx/>
              <a:buNone/>
            </a:pPr>
            <a:r>
              <a:rPr lang="en-US" sz="1800" dirty="0">
                <a:latin typeface="Consolas" pitchFamily="49" charset="0"/>
                <a:cs typeface="Arial" charset="0"/>
              </a:rPr>
              <a:t>     int *</a:t>
            </a:r>
            <a:r>
              <a:rPr lang="en-US" sz="1800" dirty="0" err="1">
                <a:latin typeface="Consolas" pitchFamily="49" charset="0"/>
                <a:cs typeface="Arial" charset="0"/>
              </a:rPr>
              <a:t>ptr</a:t>
            </a:r>
            <a:r>
              <a:rPr lang="en-US" sz="1800" dirty="0">
                <a:latin typeface="Consolas" pitchFamily="49" charset="0"/>
                <a:cs typeface="Arial" charset="0"/>
              </a:rPr>
              <a:t>;     // a pointer to an int</a:t>
            </a:r>
          </a:p>
          <a:p>
            <a:pPr>
              <a:buFontTx/>
              <a:buNone/>
            </a:pPr>
            <a:r>
              <a:rPr lang="en-US" sz="1800" dirty="0">
                <a:latin typeface="Consolas" pitchFamily="49" charset="0"/>
                <a:cs typeface="Arial" charset="0"/>
              </a:rPr>
              <a:t>     </a:t>
            </a:r>
            <a:r>
              <a:rPr lang="en-US" sz="1800" dirty="0" err="1">
                <a:latin typeface="Consolas" pitchFamily="49" charset="0"/>
                <a:cs typeface="Arial" charset="0"/>
              </a:rPr>
              <a:t>ptr</a:t>
            </a:r>
            <a:r>
              <a:rPr lang="en-US" sz="1800" dirty="0">
                <a:latin typeface="Consolas" pitchFamily="49" charset="0"/>
                <a:cs typeface="Arial" charset="0"/>
              </a:rPr>
              <a:t> = &amp;m;     // assign to </a:t>
            </a:r>
            <a:r>
              <a:rPr lang="en-US" sz="1800" dirty="0" err="1">
                <a:latin typeface="Consolas" pitchFamily="49" charset="0"/>
                <a:cs typeface="Arial" charset="0"/>
              </a:rPr>
              <a:t>ptr</a:t>
            </a:r>
            <a:r>
              <a:rPr lang="en-US" sz="1800" dirty="0">
                <a:latin typeface="Consolas" pitchFamily="49" charset="0"/>
                <a:cs typeface="Arial" charset="0"/>
              </a:rPr>
              <a:t> the</a:t>
            </a:r>
          </a:p>
          <a:p>
            <a:pPr>
              <a:buFontTx/>
              <a:buNone/>
            </a:pPr>
            <a:r>
              <a:rPr lang="en-US" sz="1800" dirty="0">
                <a:latin typeface="Consolas" pitchFamily="49" charset="0"/>
                <a:cs typeface="Arial" charset="0"/>
              </a:rPr>
              <a:t>                   // address of m</a:t>
            </a:r>
          </a:p>
          <a:p>
            <a:pPr>
              <a:buFontTx/>
              <a:buNone/>
            </a:pPr>
            <a:r>
              <a:rPr lang="en-US" sz="1800" dirty="0">
                <a:latin typeface="Consolas" pitchFamily="49" charset="0"/>
                <a:cs typeface="Arial" charset="0"/>
              </a:rPr>
              <a:t>     </a:t>
            </a:r>
            <a:r>
              <a:rPr lang="en-US" sz="1800" dirty="0" err="1">
                <a:latin typeface="Consolas" pitchFamily="49" charset="0"/>
                <a:cs typeface="Arial" charset="0"/>
              </a:rPr>
              <a:t>cout</a:t>
            </a:r>
            <a:r>
              <a:rPr lang="en-US" sz="1800" dirty="0">
                <a:latin typeface="Consolas" pitchFamily="49" charset="0"/>
                <a:cs typeface="Arial" charset="0"/>
              </a:rPr>
              <a:t> &lt;&lt; </a:t>
            </a:r>
            <a:r>
              <a:rPr lang="en-US" sz="1800" dirty="0" err="1">
                <a:latin typeface="Consolas" pitchFamily="49" charset="0"/>
                <a:cs typeface="Arial" charset="0"/>
              </a:rPr>
              <a:t>ptr</a:t>
            </a:r>
            <a:r>
              <a:rPr lang="en-US" sz="1800" dirty="0">
                <a:latin typeface="Consolas" pitchFamily="49" charset="0"/>
                <a:cs typeface="Arial" charset="0"/>
              </a:rPr>
              <a:t> &lt;&lt; </a:t>
            </a:r>
            <a:r>
              <a:rPr lang="en-US" sz="1800" dirty="0" err="1">
                <a:latin typeface="Consolas" pitchFamily="49" charset="0"/>
                <a:cs typeface="Arial" charset="0"/>
              </a:rPr>
              <a:t>endl</a:t>
            </a:r>
            <a:r>
              <a:rPr lang="en-US" sz="1800" dirty="0">
                <a:latin typeface="Consolas" pitchFamily="49" charset="0"/>
                <a:cs typeface="Arial" charset="0"/>
              </a:rPr>
              <a:t>;</a:t>
            </a:r>
          </a:p>
          <a:p>
            <a:pPr>
              <a:buFontTx/>
              <a:buNone/>
            </a:pPr>
            <a:endParaRPr lang="en-US" dirty="0">
              <a:latin typeface="Arial" charset="0"/>
              <a:cs typeface="Arial" charset="0"/>
            </a:endParaRPr>
          </a:p>
          <a:p>
            <a:r>
              <a:rPr lang="en-US" dirty="0">
                <a:latin typeface="Arial" charset="0"/>
                <a:cs typeface="Arial" charset="0"/>
              </a:rPr>
              <a:t>prints </a:t>
            </a:r>
            <a:r>
              <a:rPr lang="en-US" dirty="0">
                <a:solidFill>
                  <a:srgbClr val="0066FF"/>
                </a:solidFill>
                <a:latin typeface="Consolas" pitchFamily="49" charset="0"/>
                <a:cs typeface="Arial" charset="0"/>
              </a:rPr>
              <a:t>0xffffd352</a:t>
            </a:r>
            <a:r>
              <a:rPr lang="en-US" dirty="0">
                <a:latin typeface="Arial" charset="0"/>
                <a:cs typeface="Arial" charset="0"/>
              </a:rPr>
              <a:t>, a 32-bit number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The computer uses 32-bit addresses</a:t>
            </a:r>
          </a:p>
        </p:txBody>
      </p:sp>
    </p:spTree>
    <p:extLst>
      <p:ext uri="{BB962C8B-B14F-4D97-AF65-F5344CB8AC3E}">
        <p14:creationId xmlns:p14="http://schemas.microsoft.com/office/powerpoint/2010/main" val="284070264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Pointers</a:t>
            </a:r>
          </a:p>
        </p:txBody>
      </p:sp>
      <p:sp>
        <p:nvSpPr>
          <p:cNvPr id="778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We have pointers:  we would now like to manipulate what is stored at that address</a:t>
            </a:r>
          </a:p>
          <a:p>
            <a:pPr>
              <a:buFont typeface="Arial" charset="0"/>
              <a:buNone/>
            </a:pPr>
            <a:r>
              <a:rPr lang="en-US" dirty="0">
                <a:latin typeface="Arial" charset="0"/>
                <a:cs typeface="Arial" charset="0"/>
              </a:rPr>
              <a:t>	</a:t>
            </a:r>
          </a:p>
          <a:p>
            <a:r>
              <a:rPr lang="en-US" dirty="0">
                <a:latin typeface="Arial" charset="0"/>
                <a:cs typeface="Arial" charset="0"/>
              </a:rPr>
              <a:t>We can access/modify what is stored at that memory location by using the * operator (dereference)</a:t>
            </a:r>
          </a:p>
          <a:p>
            <a:pPr>
              <a:buFontTx/>
              <a:buNone/>
            </a:pPr>
            <a:endParaRPr lang="en-US" sz="1800" dirty="0">
              <a:latin typeface="Courier New" pitchFamily="49" charset="0"/>
              <a:cs typeface="Arial" charset="0"/>
            </a:endParaRPr>
          </a:p>
          <a:p>
            <a:pPr>
              <a:buFontTx/>
              <a:buNone/>
            </a:pPr>
            <a:r>
              <a:rPr lang="en-US" sz="1800" dirty="0">
                <a:latin typeface="Consolas" pitchFamily="49" charset="0"/>
                <a:cs typeface="Consolas" pitchFamily="49" charset="0"/>
              </a:rPr>
              <a:t>     int m = 5;</a:t>
            </a:r>
          </a:p>
          <a:p>
            <a:pPr>
              <a:buFontTx/>
              <a:buNone/>
            </a:pPr>
            <a:r>
              <a:rPr lang="en-US" sz="1800" dirty="0">
                <a:latin typeface="Consolas" pitchFamily="49" charset="0"/>
                <a:cs typeface="Consolas" pitchFamily="49" charset="0"/>
              </a:rPr>
              <a:t>     int *</a:t>
            </a:r>
            <a:r>
              <a:rPr lang="en-US" sz="1800" dirty="0" err="1">
                <a:latin typeface="Consolas" pitchFamily="49" charset="0"/>
                <a:cs typeface="Consolas" pitchFamily="49" charset="0"/>
              </a:rPr>
              <a:t>ptr</a:t>
            </a:r>
            <a:r>
              <a:rPr lang="en-US" sz="1800" dirty="0">
                <a:latin typeface="Consolas" pitchFamily="49" charset="0"/>
                <a:cs typeface="Consolas" pitchFamily="49" charset="0"/>
              </a:rPr>
              <a:t>;</a:t>
            </a:r>
          </a:p>
          <a:p>
            <a:pPr>
              <a:buFontTx/>
              <a:buNone/>
            </a:pPr>
            <a:r>
              <a:rPr lang="en-US" sz="1800" dirty="0">
                <a:latin typeface="Consolas" pitchFamily="49" charset="0"/>
                <a:cs typeface="Consolas" pitchFamily="49" charset="0"/>
              </a:rPr>
              <a:t>     </a:t>
            </a:r>
            <a:r>
              <a:rPr lang="en-US" sz="1800" dirty="0" err="1">
                <a:latin typeface="Consolas" pitchFamily="49" charset="0"/>
                <a:cs typeface="Consolas" pitchFamily="49" charset="0"/>
              </a:rPr>
              <a:t>ptr</a:t>
            </a:r>
            <a:r>
              <a:rPr lang="en-US" sz="1800" dirty="0">
                <a:latin typeface="Consolas" pitchFamily="49" charset="0"/>
                <a:cs typeface="Consolas" pitchFamily="49" charset="0"/>
              </a:rPr>
              <a:t> = &amp;m; </a:t>
            </a:r>
          </a:p>
          <a:p>
            <a:pPr>
              <a:buFontTx/>
              <a:buNone/>
            </a:pPr>
            <a:r>
              <a:rPr lang="en-US" sz="1800" dirty="0">
                <a:latin typeface="Consolas" pitchFamily="49" charset="0"/>
                <a:cs typeface="Consolas" pitchFamily="49" charset="0"/>
              </a:rPr>
              <a:t>     </a:t>
            </a:r>
            <a:r>
              <a:rPr lang="en-US" sz="1800" dirty="0" err="1">
                <a:latin typeface="Consolas" pitchFamily="49" charset="0"/>
                <a:cs typeface="Consolas" pitchFamily="49" charset="0"/>
              </a:rPr>
              <a:t>cout</a:t>
            </a:r>
            <a:r>
              <a:rPr lang="en-US" sz="1800" dirty="0">
                <a:latin typeface="Consolas" pitchFamily="49" charset="0"/>
                <a:cs typeface="Consolas" pitchFamily="49" charset="0"/>
              </a:rPr>
              <a:t> &lt;&lt; *</a:t>
            </a:r>
            <a:r>
              <a:rPr lang="en-US" sz="1800" dirty="0" err="1">
                <a:latin typeface="Consolas" pitchFamily="49" charset="0"/>
                <a:cs typeface="Consolas" pitchFamily="49" charset="0"/>
              </a:rPr>
              <a:t>ptr</a:t>
            </a:r>
            <a:r>
              <a:rPr lang="en-US" sz="1800" dirty="0">
                <a:latin typeface="Consolas" pitchFamily="49" charset="0"/>
                <a:cs typeface="Consolas" pitchFamily="49" charset="0"/>
              </a:rPr>
              <a:t> &lt;&lt; </a:t>
            </a:r>
            <a:r>
              <a:rPr lang="en-US" sz="1800" dirty="0" err="1">
                <a:latin typeface="Consolas" pitchFamily="49" charset="0"/>
                <a:cs typeface="Consolas" pitchFamily="49" charset="0"/>
              </a:rPr>
              <a:t>endl</a:t>
            </a:r>
            <a:r>
              <a:rPr lang="en-US" sz="1800" dirty="0">
                <a:latin typeface="Consolas" pitchFamily="49" charset="0"/>
                <a:cs typeface="Consolas" pitchFamily="49" charset="0"/>
              </a:rPr>
              <a:t>;  // prints </a:t>
            </a:r>
            <a:r>
              <a:rPr lang="en-US" sz="1800" dirty="0">
                <a:solidFill>
                  <a:srgbClr val="0066FF"/>
                </a:solidFill>
                <a:latin typeface="Consolas" pitchFamily="49" charset="0"/>
                <a:cs typeface="Consolas" pitchFamily="49" charset="0"/>
              </a:rPr>
              <a:t>5</a:t>
            </a:r>
            <a:endParaRPr lang="en-US" dirty="0">
              <a:solidFill>
                <a:srgbClr val="0066FF"/>
              </a:solidFill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95374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C++/C# Differences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We will look at categories of differences between C++ and Java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Including header files (the preprocessor)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The file is the base of compilation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Namespaces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Printing</a:t>
            </a:r>
          </a:p>
          <a:p>
            <a:pPr lvl="1"/>
            <a:endParaRPr lang="en-US" dirty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453503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Pointers</a:t>
            </a:r>
          </a:p>
        </p:txBody>
      </p:sp>
      <p:sp>
        <p:nvSpPr>
          <p:cNvPr id="788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Similarly, we can modify values stored at an address:</a:t>
            </a:r>
            <a:endParaRPr lang="en-US" sz="1800" b="1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sz="1800" dirty="0">
                <a:latin typeface="Consolas" pitchFamily="49" charset="0"/>
                <a:cs typeface="Consolas" pitchFamily="49" charset="0"/>
              </a:rPr>
              <a:t>     int m = 5;</a:t>
            </a:r>
          </a:p>
          <a:p>
            <a:pPr>
              <a:buFontTx/>
              <a:buNone/>
            </a:pPr>
            <a:r>
              <a:rPr lang="en-US" sz="1800" dirty="0">
                <a:latin typeface="Consolas" pitchFamily="49" charset="0"/>
                <a:cs typeface="Consolas" pitchFamily="49" charset="0"/>
              </a:rPr>
              <a:t>     int *</a:t>
            </a:r>
            <a:r>
              <a:rPr lang="en-US" sz="1800" dirty="0" err="1">
                <a:latin typeface="Consolas" pitchFamily="49" charset="0"/>
                <a:cs typeface="Consolas" pitchFamily="49" charset="0"/>
              </a:rPr>
              <a:t>ptr</a:t>
            </a:r>
            <a:r>
              <a:rPr lang="en-US" sz="1800" dirty="0">
                <a:latin typeface="Consolas" pitchFamily="49" charset="0"/>
                <a:cs typeface="Consolas" pitchFamily="49" charset="0"/>
              </a:rPr>
              <a:t>;</a:t>
            </a:r>
          </a:p>
          <a:p>
            <a:pPr>
              <a:buFontTx/>
              <a:buNone/>
            </a:pPr>
            <a:r>
              <a:rPr lang="en-US" sz="1800" dirty="0">
                <a:latin typeface="Consolas" pitchFamily="49" charset="0"/>
                <a:cs typeface="Consolas" pitchFamily="49" charset="0"/>
              </a:rPr>
              <a:t>     </a:t>
            </a:r>
            <a:r>
              <a:rPr lang="en-US" sz="1800" dirty="0" err="1">
                <a:latin typeface="Consolas" pitchFamily="49" charset="0"/>
                <a:cs typeface="Consolas" pitchFamily="49" charset="0"/>
              </a:rPr>
              <a:t>ptr</a:t>
            </a:r>
            <a:r>
              <a:rPr lang="en-US" sz="1800" dirty="0">
                <a:latin typeface="Consolas" pitchFamily="49" charset="0"/>
                <a:cs typeface="Consolas" pitchFamily="49" charset="0"/>
              </a:rPr>
              <a:t> = &amp;m;</a:t>
            </a:r>
          </a:p>
          <a:p>
            <a:pPr>
              <a:buFontTx/>
              <a:buNone/>
            </a:pPr>
            <a:r>
              <a:rPr lang="en-US" sz="1800" dirty="0">
                <a:latin typeface="Consolas" pitchFamily="49" charset="0"/>
                <a:cs typeface="Consolas" pitchFamily="49" charset="0"/>
              </a:rPr>
              <a:t>     *</a:t>
            </a:r>
            <a:r>
              <a:rPr lang="en-US" sz="1800" dirty="0" err="1">
                <a:latin typeface="Consolas" pitchFamily="49" charset="0"/>
                <a:cs typeface="Consolas" pitchFamily="49" charset="0"/>
              </a:rPr>
              <a:t>ptr</a:t>
            </a:r>
            <a:r>
              <a:rPr lang="en-US" sz="1800" dirty="0">
                <a:latin typeface="Consolas" pitchFamily="49" charset="0"/>
                <a:cs typeface="Consolas" pitchFamily="49" charset="0"/>
              </a:rPr>
              <a:t> = 3;    // store 3 at that memory location </a:t>
            </a:r>
          </a:p>
          <a:p>
            <a:pPr>
              <a:buFontTx/>
              <a:buNone/>
            </a:pPr>
            <a:r>
              <a:rPr lang="en-US" sz="1800" dirty="0">
                <a:latin typeface="Consolas" pitchFamily="49" charset="0"/>
                <a:cs typeface="Consolas" pitchFamily="49" charset="0"/>
              </a:rPr>
              <a:t>     </a:t>
            </a:r>
            <a:r>
              <a:rPr lang="en-US" sz="1800" dirty="0" err="1">
                <a:latin typeface="Consolas" pitchFamily="49" charset="0"/>
                <a:cs typeface="Consolas" pitchFamily="49" charset="0"/>
              </a:rPr>
              <a:t>cout</a:t>
            </a:r>
            <a:r>
              <a:rPr lang="en-US" sz="1800" dirty="0">
                <a:latin typeface="Consolas" pitchFamily="49" charset="0"/>
                <a:cs typeface="Consolas" pitchFamily="49" charset="0"/>
              </a:rPr>
              <a:t> &lt;&lt; m &lt;&lt; </a:t>
            </a:r>
            <a:r>
              <a:rPr lang="en-US" sz="1800" dirty="0" err="1">
                <a:latin typeface="Consolas" pitchFamily="49" charset="0"/>
                <a:cs typeface="Consolas" pitchFamily="49" charset="0"/>
              </a:rPr>
              <a:t>endl</a:t>
            </a:r>
            <a:r>
              <a:rPr lang="en-US" sz="1800" dirty="0">
                <a:latin typeface="Consolas" pitchFamily="49" charset="0"/>
                <a:cs typeface="Consolas" pitchFamily="49" charset="0"/>
              </a:rPr>
              <a:t>;  // prints </a:t>
            </a:r>
            <a:r>
              <a:rPr lang="en-US" sz="1800" dirty="0">
                <a:solidFill>
                  <a:srgbClr val="0066FF"/>
                </a:solidFill>
                <a:latin typeface="Consolas" pitchFamily="49" charset="0"/>
                <a:cs typeface="Consolas" pitchFamily="49" charset="0"/>
              </a:rPr>
              <a:t>3</a:t>
            </a:r>
            <a:endParaRPr lang="en-US" dirty="0">
              <a:solidFill>
                <a:srgbClr val="0066FF"/>
              </a:solidFill>
              <a:latin typeface="Consolas" pitchFamily="49" charset="0"/>
              <a:cs typeface="Consolas" pitchFamily="49" charset="0"/>
            </a:endParaRPr>
          </a:p>
          <a:p>
            <a:pPr>
              <a:buFontTx/>
              <a:buNone/>
            </a:pPr>
            <a:endParaRPr lang="en-US" dirty="0"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788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7450" y="4109128"/>
            <a:ext cx="8386350" cy="22678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3683697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Pointers</a:t>
            </a:r>
          </a:p>
        </p:txBody>
      </p:sp>
      <p:sp>
        <p:nvSpPr>
          <p:cNvPr id="798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Pointers to objects must, similarly be dereferenced:</a:t>
            </a:r>
          </a:p>
          <a:p>
            <a:pPr>
              <a:buFontTx/>
              <a:buNone/>
            </a:pPr>
            <a:endParaRPr lang="en-US" b="1" dirty="0">
              <a:latin typeface="Courier New" pitchFamily="49" charset="0"/>
              <a:cs typeface="Arial" charset="0"/>
            </a:endParaRPr>
          </a:p>
          <a:p>
            <a:pPr>
              <a:buFontTx/>
              <a:buNone/>
            </a:pPr>
            <a:r>
              <a:rPr lang="en-US" dirty="0">
                <a:latin typeface="Consolas" pitchFamily="49" charset="0"/>
                <a:cs typeface="Consolas" pitchFamily="49" charset="0"/>
              </a:rPr>
              <a:t>   Complex z( 3, 4 );</a:t>
            </a:r>
          </a:p>
          <a:p>
            <a:pPr>
              <a:buFontTx/>
              <a:buNone/>
            </a:pPr>
            <a:r>
              <a:rPr lang="en-US" dirty="0">
                <a:latin typeface="Consolas" pitchFamily="49" charset="0"/>
                <a:cs typeface="Consolas" pitchFamily="49" charset="0"/>
              </a:rPr>
              <a:t>   Complex *</a:t>
            </a:r>
            <a:r>
              <a:rPr lang="en-US" dirty="0" err="1">
                <a:latin typeface="Consolas" pitchFamily="49" charset="0"/>
                <a:cs typeface="Consolas" pitchFamily="49" charset="0"/>
              </a:rPr>
              <a:t>pz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;</a:t>
            </a:r>
          </a:p>
          <a:p>
            <a:pPr>
              <a:buFontTx/>
              <a:buNone/>
            </a:pPr>
            <a:r>
              <a:rPr lang="en-US" dirty="0">
                <a:latin typeface="Consolas" pitchFamily="49" charset="0"/>
                <a:cs typeface="Consolas" pitchFamily="49" charset="0"/>
              </a:rPr>
              <a:t>   </a:t>
            </a:r>
            <a:r>
              <a:rPr lang="en-US" dirty="0" err="1">
                <a:latin typeface="Consolas" pitchFamily="49" charset="0"/>
                <a:cs typeface="Consolas" pitchFamily="49" charset="0"/>
              </a:rPr>
              <a:t>pz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 = &amp;z;</a:t>
            </a:r>
          </a:p>
          <a:p>
            <a:pPr>
              <a:buFontTx/>
              <a:buNone/>
            </a:pPr>
            <a:r>
              <a:rPr lang="en-US" dirty="0">
                <a:latin typeface="Consolas" pitchFamily="49" charset="0"/>
                <a:cs typeface="Consolas" pitchFamily="49" charset="0"/>
              </a:rPr>
              <a:t>   </a:t>
            </a:r>
            <a:r>
              <a:rPr lang="en-US" dirty="0" err="1">
                <a:latin typeface="Consolas" pitchFamily="49" charset="0"/>
                <a:cs typeface="Consolas" pitchFamily="49" charset="0"/>
              </a:rPr>
              <a:t>cout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 &lt;&lt; </a:t>
            </a:r>
            <a:r>
              <a:rPr lang="en-US" dirty="0" err="1">
                <a:latin typeface="Consolas" pitchFamily="49" charset="0"/>
                <a:cs typeface="Consolas" pitchFamily="49" charset="0"/>
              </a:rPr>
              <a:t>z.abs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() &lt;&lt; </a:t>
            </a:r>
            <a:r>
              <a:rPr lang="en-US" dirty="0" err="1">
                <a:latin typeface="Consolas" pitchFamily="49" charset="0"/>
                <a:cs typeface="Consolas" pitchFamily="49" charset="0"/>
              </a:rPr>
              <a:t>endl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;</a:t>
            </a:r>
          </a:p>
          <a:p>
            <a:pPr>
              <a:buFontTx/>
              <a:buNone/>
            </a:pPr>
            <a:r>
              <a:rPr lang="en-US" dirty="0">
                <a:latin typeface="Consolas" pitchFamily="49" charset="0"/>
                <a:cs typeface="Consolas" pitchFamily="49" charset="0"/>
              </a:rPr>
              <a:t>   </a:t>
            </a:r>
            <a:r>
              <a:rPr lang="en-US" dirty="0" err="1">
                <a:latin typeface="Consolas" pitchFamily="49" charset="0"/>
                <a:cs typeface="Consolas" pitchFamily="49" charset="0"/>
              </a:rPr>
              <a:t>cout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 &lt;&lt; (*</a:t>
            </a:r>
            <a:r>
              <a:rPr lang="en-US" dirty="0" err="1">
                <a:latin typeface="Consolas" pitchFamily="49" charset="0"/>
                <a:cs typeface="Consolas" pitchFamily="49" charset="0"/>
              </a:rPr>
              <a:t>pz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).abs() &lt;&lt; </a:t>
            </a:r>
            <a:r>
              <a:rPr lang="en-US" dirty="0" err="1">
                <a:latin typeface="Consolas" pitchFamily="49" charset="0"/>
                <a:cs typeface="Consolas" pitchFamily="49" charset="0"/>
              </a:rPr>
              <a:t>endl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16180801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Pointers</a:t>
            </a:r>
          </a:p>
        </p:txBody>
      </p:sp>
      <p:sp>
        <p:nvSpPr>
          <p:cNvPr id="808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One short hand for this is to replace</a:t>
            </a:r>
          </a:p>
          <a:p>
            <a:pPr>
              <a:buFontTx/>
              <a:buNone/>
            </a:pPr>
            <a:r>
              <a:rPr lang="en-US" dirty="0">
                <a:latin typeface="Consolas" pitchFamily="49" charset="0"/>
                <a:cs typeface="Consolas" pitchFamily="49" charset="0"/>
              </a:rPr>
              <a:t>			(*</a:t>
            </a:r>
            <a:r>
              <a:rPr lang="en-US" dirty="0" err="1">
                <a:latin typeface="Consolas" pitchFamily="49" charset="0"/>
                <a:cs typeface="Consolas" pitchFamily="49" charset="0"/>
              </a:rPr>
              <a:t>pz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).abs();</a:t>
            </a:r>
          </a:p>
          <a:p>
            <a:pPr>
              <a:buFontTx/>
              <a:buNone/>
            </a:pPr>
            <a:r>
              <a:rPr lang="en-US" dirty="0">
                <a:latin typeface="Arial" charset="0"/>
                <a:cs typeface="Arial" charset="0"/>
              </a:rPr>
              <a:t>	with</a:t>
            </a:r>
          </a:p>
          <a:p>
            <a:pPr>
              <a:buFontTx/>
              <a:buNone/>
            </a:pPr>
            <a:r>
              <a:rPr lang="en-US" dirty="0">
                <a:latin typeface="Consolas" pitchFamily="49" charset="0"/>
                <a:cs typeface="Consolas" pitchFamily="49" charset="0"/>
              </a:rPr>
              <a:t>			</a:t>
            </a:r>
            <a:r>
              <a:rPr lang="en-US" dirty="0" err="1">
                <a:latin typeface="Consolas" pitchFamily="49" charset="0"/>
                <a:cs typeface="Consolas" pitchFamily="49" charset="0"/>
              </a:rPr>
              <a:t>pz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-&gt;abs();</a:t>
            </a:r>
          </a:p>
        </p:txBody>
      </p:sp>
    </p:spTree>
    <p:extLst>
      <p:ext uri="{BB962C8B-B14F-4D97-AF65-F5344CB8AC3E}">
        <p14:creationId xmlns:p14="http://schemas.microsoft.com/office/powerpoint/2010/main" val="300134117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Memory Allocation</a:t>
            </a:r>
          </a:p>
        </p:txBody>
      </p:sp>
      <p:sp>
        <p:nvSpPr>
          <p:cNvPr id="819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Memory allocation in C++ and C# is done through the </a:t>
            </a:r>
            <a:r>
              <a:rPr lang="en-US" b="1" dirty="0">
                <a:latin typeface="Courier New" pitchFamily="49" charset="0"/>
                <a:cs typeface="Arial" charset="0"/>
              </a:rPr>
              <a:t>new</a:t>
            </a:r>
            <a:r>
              <a:rPr lang="en-US" dirty="0">
                <a:latin typeface="Arial" charset="0"/>
                <a:cs typeface="Arial" charset="0"/>
              </a:rPr>
              <a:t> operator</a:t>
            </a:r>
          </a:p>
          <a:p>
            <a:r>
              <a:rPr lang="en-US" dirty="0">
                <a:latin typeface="Arial" charset="0"/>
                <a:cs typeface="Arial" charset="0"/>
              </a:rPr>
              <a:t>This is an explicit request to the operating system for memory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This is a very expensive operation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The OS must:</a:t>
            </a:r>
          </a:p>
          <a:p>
            <a:pPr lvl="2"/>
            <a:r>
              <a:rPr lang="en-US" dirty="0">
                <a:latin typeface="Arial" charset="0"/>
                <a:cs typeface="Arial" charset="0"/>
              </a:rPr>
              <a:t>Find the appropriate amount of memory,</a:t>
            </a:r>
          </a:p>
          <a:p>
            <a:pPr lvl="2"/>
            <a:r>
              <a:rPr lang="en-US" dirty="0">
                <a:latin typeface="Arial" charset="0"/>
                <a:cs typeface="Arial" charset="0"/>
              </a:rPr>
              <a:t>Indicate that it has been allocated, and</a:t>
            </a:r>
          </a:p>
          <a:p>
            <a:pPr lvl="2"/>
            <a:r>
              <a:rPr lang="en-US" dirty="0">
                <a:latin typeface="Arial" charset="0"/>
                <a:cs typeface="Arial" charset="0"/>
              </a:rPr>
              <a:t>Return the address of the first memory location</a:t>
            </a:r>
          </a:p>
        </p:txBody>
      </p:sp>
    </p:spTree>
    <p:extLst>
      <p:ext uri="{BB962C8B-B14F-4D97-AF65-F5344CB8AC3E}">
        <p14:creationId xmlns:p14="http://schemas.microsoft.com/office/powerpoint/2010/main" val="289944094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Memory Allocation</a:t>
            </a:r>
          </a:p>
        </p:txBody>
      </p:sp>
      <p:sp>
        <p:nvSpPr>
          <p:cNvPr id="829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Memory deallocation differs, however: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C# uses automatic garbage collection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C++ requires the user to explicitly deallocate memory</a:t>
            </a:r>
          </a:p>
          <a:p>
            <a:pPr>
              <a:buFont typeface="Arial" charset="0"/>
              <a:buNone/>
            </a:pPr>
            <a:endParaRPr lang="en-US" dirty="0">
              <a:latin typeface="Arial" charset="0"/>
              <a:cs typeface="Arial" charset="0"/>
            </a:endParaRPr>
          </a:p>
          <a:p>
            <a:r>
              <a:rPr lang="en-US" dirty="0">
                <a:latin typeface="Arial" charset="0"/>
                <a:cs typeface="Arial" charset="0"/>
              </a:rPr>
              <a:t>Note however, that:</a:t>
            </a:r>
          </a:p>
          <a:p>
            <a:pPr lvl="1"/>
            <a:r>
              <a:rPr lang="en-US" i="1" dirty="0">
                <a:latin typeface="Arial" charset="0"/>
                <a:cs typeface="Arial" charset="0"/>
              </a:rPr>
              <a:t>managed C++</a:t>
            </a:r>
            <a:r>
              <a:rPr lang="en-US" dirty="0">
                <a:latin typeface="Arial" charset="0"/>
                <a:cs typeface="Arial" charset="0"/>
              </a:rPr>
              <a:t> has garbage collection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other tools are also available for C++ to perform automatic garbage collection</a:t>
            </a:r>
          </a:p>
        </p:txBody>
      </p:sp>
    </p:spTree>
    <p:extLst>
      <p:ext uri="{BB962C8B-B14F-4D97-AF65-F5344CB8AC3E}">
        <p14:creationId xmlns:p14="http://schemas.microsoft.com/office/powerpoint/2010/main" val="182685218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Memory Allocation</a:t>
            </a:r>
          </a:p>
        </p:txBody>
      </p:sp>
      <p:sp>
        <p:nvSpPr>
          <p:cNvPr id="839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Inside a function, memory allocation of declared variables is dealt with by the compiler</a:t>
            </a:r>
          </a:p>
          <a:p>
            <a:pPr>
              <a:buFontTx/>
              <a:buNone/>
            </a:pPr>
            <a:endParaRPr lang="en-US" sz="1600" b="1" dirty="0">
              <a:latin typeface="Courier New" pitchFamily="49" charset="0"/>
              <a:cs typeface="Arial" charset="0"/>
            </a:endParaRPr>
          </a:p>
          <a:p>
            <a:pPr>
              <a:buFontTx/>
              <a:buNone/>
            </a:pPr>
            <a:r>
              <a:rPr lang="en-US" sz="1600" b="1" dirty="0">
                <a:latin typeface="Courier New" pitchFamily="49" charset="0"/>
                <a:cs typeface="Arial" charset="0"/>
              </a:rPr>
              <a:t>int </a:t>
            </a:r>
            <a:r>
              <a:rPr lang="en-US" sz="1600" b="1" dirty="0" err="1">
                <a:latin typeface="Courier New" pitchFamily="49" charset="0"/>
                <a:cs typeface="Arial" charset="0"/>
              </a:rPr>
              <a:t>my_func</a:t>
            </a:r>
            <a:r>
              <a:rPr lang="en-US" sz="1600" b="1" dirty="0">
                <a:latin typeface="Courier New" pitchFamily="49" charset="0"/>
                <a:cs typeface="Arial" charset="0"/>
              </a:rPr>
              <a:t>() {</a:t>
            </a:r>
          </a:p>
          <a:p>
            <a:pPr>
              <a:buFontTx/>
              <a:buNone/>
            </a:pPr>
            <a:r>
              <a:rPr lang="en-US" sz="1600" b="1" dirty="0">
                <a:latin typeface="Courier New" pitchFamily="49" charset="0"/>
                <a:cs typeface="Arial" charset="0"/>
              </a:rPr>
              <a:t>    Complex&lt;double&gt; z(3, 4);  // calls constructor with 3, 4</a:t>
            </a:r>
          </a:p>
          <a:p>
            <a:pPr>
              <a:buFontTx/>
              <a:buNone/>
            </a:pPr>
            <a:r>
              <a:rPr lang="en-US" sz="1600" b="1" dirty="0">
                <a:latin typeface="Courier New" pitchFamily="49" charset="0"/>
                <a:cs typeface="Arial" charset="0"/>
              </a:rPr>
              <a:t>                              // creates 3 + 4j</a:t>
            </a:r>
          </a:p>
          <a:p>
            <a:pPr>
              <a:buFontTx/>
              <a:buNone/>
            </a:pPr>
            <a:r>
              <a:rPr lang="en-US" sz="1600" b="1" dirty="0">
                <a:latin typeface="Courier New" pitchFamily="49" charset="0"/>
                <a:cs typeface="Arial" charset="0"/>
              </a:rPr>
              <a:t>                        // 16 bytes are allocated by the compiler</a:t>
            </a:r>
          </a:p>
          <a:p>
            <a:pPr>
              <a:buFontTx/>
              <a:buNone/>
            </a:pPr>
            <a:endParaRPr lang="en-US" sz="1600" b="1" dirty="0">
              <a:latin typeface="Courier New" pitchFamily="49" charset="0"/>
              <a:cs typeface="Arial" charset="0"/>
            </a:endParaRPr>
          </a:p>
          <a:p>
            <a:pPr>
              <a:buFontTx/>
              <a:buNone/>
            </a:pPr>
            <a:r>
              <a:rPr lang="en-US" sz="1600" b="1" dirty="0">
                <a:latin typeface="Courier New" pitchFamily="49" charset="0"/>
                <a:cs typeface="Arial" charset="0"/>
              </a:rPr>
              <a:t>    double r = </a:t>
            </a:r>
            <a:r>
              <a:rPr lang="en-US" sz="1600" b="1" dirty="0" err="1">
                <a:latin typeface="Courier New" pitchFamily="49" charset="0"/>
                <a:cs typeface="Arial" charset="0"/>
              </a:rPr>
              <a:t>z</a:t>
            </a:r>
            <a:r>
              <a:rPr lang="en-US" sz="1600" b="1" dirty="0" err="1">
                <a:solidFill>
                  <a:srgbClr val="FF3300"/>
                </a:solidFill>
                <a:latin typeface="Courier New" pitchFamily="49" charset="0"/>
                <a:cs typeface="Arial" charset="0"/>
              </a:rPr>
              <a:t>.</a:t>
            </a:r>
            <a:r>
              <a:rPr lang="en-US" sz="1600" b="1" dirty="0" err="1">
                <a:latin typeface="Courier New" pitchFamily="49" charset="0"/>
                <a:cs typeface="Arial" charset="0"/>
              </a:rPr>
              <a:t>abs</a:t>
            </a:r>
            <a:r>
              <a:rPr lang="en-US" sz="1600" b="1" dirty="0">
                <a:latin typeface="Courier New" pitchFamily="49" charset="0"/>
                <a:cs typeface="Arial" charset="0"/>
              </a:rPr>
              <a:t>(); // 8 bytes are allocated by the compiler</a:t>
            </a:r>
          </a:p>
          <a:p>
            <a:pPr>
              <a:buFontTx/>
              <a:buNone/>
            </a:pPr>
            <a:endParaRPr lang="en-US" sz="1600" b="1" dirty="0">
              <a:latin typeface="Courier New" pitchFamily="49" charset="0"/>
              <a:cs typeface="Arial" charset="0"/>
            </a:endParaRPr>
          </a:p>
          <a:p>
            <a:pPr>
              <a:buFontTx/>
              <a:buNone/>
            </a:pPr>
            <a:r>
              <a:rPr lang="en-US" sz="1600" b="1" dirty="0">
                <a:latin typeface="Courier New" pitchFamily="49" charset="0"/>
                <a:cs typeface="Arial" charset="0"/>
              </a:rPr>
              <a:t>    return 0;           // The compiler reclaims the 24 bytes</a:t>
            </a:r>
          </a:p>
          <a:p>
            <a:pPr>
              <a:buFontTx/>
              <a:buNone/>
            </a:pPr>
            <a:r>
              <a:rPr lang="en-US" sz="1600" b="1" dirty="0">
                <a:latin typeface="Courier New" pitchFamily="49" charset="0"/>
                <a:cs typeface="Arial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45195513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Memory Allocation</a:t>
            </a:r>
          </a:p>
        </p:txBody>
      </p:sp>
      <p:sp>
        <p:nvSpPr>
          <p:cNvPr id="849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Memory for a single instance of a class (one object) is allocated using the new operator, </a:t>
            </a:r>
            <a:r>
              <a:rPr lang="en-US" i="1" dirty="0">
                <a:latin typeface="Arial" charset="0"/>
                <a:cs typeface="Arial" charset="0"/>
              </a:rPr>
              <a:t>e</a:t>
            </a:r>
            <a:r>
              <a:rPr lang="en-US" dirty="0">
                <a:latin typeface="Arial" charset="0"/>
                <a:cs typeface="Arial" charset="0"/>
              </a:rPr>
              <a:t>.</a:t>
            </a:r>
            <a:r>
              <a:rPr lang="en-US" i="1" dirty="0">
                <a:latin typeface="Arial" charset="0"/>
                <a:cs typeface="Arial" charset="0"/>
              </a:rPr>
              <a:t>g</a:t>
            </a:r>
            <a:r>
              <a:rPr lang="en-US" dirty="0">
                <a:latin typeface="Arial" charset="0"/>
                <a:cs typeface="Arial" charset="0"/>
              </a:rPr>
              <a:t>.,</a:t>
            </a:r>
          </a:p>
          <a:p>
            <a:pPr>
              <a:buFontTx/>
              <a:buNone/>
            </a:pPr>
            <a:r>
              <a:rPr lang="en-US" dirty="0">
                <a:latin typeface="Consolas" pitchFamily="49" charset="0"/>
                <a:cs typeface="Consolas" pitchFamily="49" charset="0"/>
              </a:rPr>
              <a:t>		</a:t>
            </a:r>
            <a:r>
              <a:rPr lang="en-US" sz="1800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Complex&lt;double&gt; *</a:t>
            </a:r>
            <a:r>
              <a:rPr lang="en-US" sz="1800" dirty="0" err="1">
                <a:latin typeface="Consolas" pitchFamily="49" charset="0"/>
                <a:cs typeface="Consolas" pitchFamily="49" charset="0"/>
              </a:rPr>
              <a:t>pz</a:t>
            </a:r>
            <a:r>
              <a:rPr lang="en-US" sz="1800" dirty="0">
                <a:latin typeface="Consolas" pitchFamily="49" charset="0"/>
                <a:cs typeface="Consolas" pitchFamily="49" charset="0"/>
              </a:rPr>
              <a:t> = new Complex&lt;double&gt;( 3, 4 );</a:t>
            </a:r>
          </a:p>
          <a:p>
            <a:pPr>
              <a:buFont typeface="Arial" charset="0"/>
              <a:buNone/>
            </a:pPr>
            <a:endParaRPr lang="en-US" dirty="0">
              <a:latin typeface="Arial" charset="0"/>
              <a:cs typeface="Arial" charset="0"/>
            </a:endParaRPr>
          </a:p>
          <a:p>
            <a:r>
              <a:rPr lang="en-US" dirty="0">
                <a:latin typeface="Arial" charset="0"/>
                <a:cs typeface="Arial" charset="0"/>
              </a:rPr>
              <a:t>The new operator returns the address of the first byte of the memory allocated </a:t>
            </a:r>
          </a:p>
        </p:txBody>
      </p:sp>
    </p:spTree>
    <p:extLst>
      <p:ext uri="{BB962C8B-B14F-4D97-AF65-F5344CB8AC3E}">
        <p14:creationId xmlns:p14="http://schemas.microsoft.com/office/powerpoint/2010/main" val="389357642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Memory Allocation</a:t>
            </a:r>
          </a:p>
        </p:txBody>
      </p:sp>
      <p:sp>
        <p:nvSpPr>
          <p:cNvPr id="860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We can even print the address to the screen</a:t>
            </a:r>
          </a:p>
          <a:p>
            <a:pPr>
              <a:buFont typeface="Arial" charset="0"/>
              <a:buNone/>
            </a:pPr>
            <a:r>
              <a:rPr lang="en-US" dirty="0">
                <a:latin typeface="Arial" charset="0"/>
                <a:cs typeface="Arial" charset="0"/>
              </a:rPr>
              <a:t>	If we were to execute</a:t>
            </a:r>
          </a:p>
          <a:p>
            <a:pPr>
              <a:buFontTx/>
              <a:buNone/>
            </a:pPr>
            <a:r>
              <a:rPr lang="en-US" dirty="0">
                <a:latin typeface="Consolas" pitchFamily="49" charset="0"/>
                <a:cs typeface="Consolas" pitchFamily="49" charset="0"/>
              </a:rPr>
              <a:t>             </a:t>
            </a:r>
            <a:r>
              <a:rPr lang="en-US" sz="1600" dirty="0" err="1">
                <a:latin typeface="Consolas" pitchFamily="49" charset="0"/>
                <a:cs typeface="Consolas" pitchFamily="49" charset="0"/>
              </a:rPr>
              <a:t>cout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 &lt;&lt; "The address </a:t>
            </a:r>
            <a:r>
              <a:rPr lang="en-US" sz="1600" dirty="0" err="1">
                <a:latin typeface="Consolas" pitchFamily="49" charset="0"/>
                <a:cs typeface="Consolas" pitchFamily="49" charset="0"/>
              </a:rPr>
              <a:t>pz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 is " &lt;&lt; </a:t>
            </a:r>
            <a:r>
              <a:rPr lang="en-US" sz="1600" dirty="0" err="1">
                <a:latin typeface="Consolas" pitchFamily="49" charset="0"/>
                <a:cs typeface="Consolas" pitchFamily="49" charset="0"/>
              </a:rPr>
              <a:t>pz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 &lt;&lt; </a:t>
            </a:r>
            <a:r>
              <a:rPr lang="en-US" sz="1600" dirty="0" err="1">
                <a:latin typeface="Consolas" pitchFamily="49" charset="0"/>
                <a:cs typeface="Consolas" pitchFamily="49" charset="0"/>
              </a:rPr>
              <a:t>endl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;</a:t>
            </a:r>
          </a:p>
          <a:p>
            <a:pPr>
              <a:buFontTx/>
              <a:buNone/>
            </a:pPr>
            <a:r>
              <a:rPr lang="en-US" dirty="0">
                <a:latin typeface="Arial" charset="0"/>
                <a:cs typeface="Arial" charset="0"/>
              </a:rPr>
              <a:t>	we would see output like:</a:t>
            </a:r>
          </a:p>
          <a:p>
            <a:pPr>
              <a:buFontTx/>
              <a:buNone/>
            </a:pPr>
            <a:endParaRPr lang="en-US" b="1" dirty="0">
              <a:latin typeface="Courier New" pitchFamily="49" charset="0"/>
              <a:cs typeface="Arial" charset="0"/>
            </a:endParaRPr>
          </a:p>
          <a:p>
            <a:r>
              <a:rPr lang="en-US" dirty="0">
                <a:latin typeface="Consolas" pitchFamily="49" charset="0"/>
                <a:cs typeface="Consolas" pitchFamily="49" charset="0"/>
              </a:rPr>
              <a:t>The address </a:t>
            </a:r>
            <a:r>
              <a:rPr lang="en-US" dirty="0" err="1">
                <a:latin typeface="Consolas" pitchFamily="49" charset="0"/>
                <a:cs typeface="Consolas" pitchFamily="49" charset="0"/>
              </a:rPr>
              <a:t>pz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 is 0x00ef3b40</a:t>
            </a:r>
          </a:p>
          <a:p>
            <a:pPr>
              <a:buFont typeface="Arial" charset="0"/>
              <a:buNone/>
            </a:pPr>
            <a:endParaRPr lang="en-US" dirty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030289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Memory Allocation</a:t>
            </a:r>
          </a:p>
        </p:txBody>
      </p:sp>
      <p:sp>
        <p:nvSpPr>
          <p:cNvPr id="870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Next, to deallocate the memory (once we’re finished with it) we must explicitly tell the operating system using the delete operator:</a:t>
            </a:r>
          </a:p>
          <a:p>
            <a:pPr>
              <a:buFontTx/>
              <a:buNone/>
            </a:pPr>
            <a:r>
              <a:rPr lang="en-US" sz="1800" dirty="0">
                <a:latin typeface="Consolas" pitchFamily="49" charset="0"/>
                <a:cs typeface="Consolas" pitchFamily="49" charset="0"/>
              </a:rPr>
              <a:t>		delete </a:t>
            </a:r>
            <a:r>
              <a:rPr lang="en-US" sz="1800" dirty="0" err="1">
                <a:latin typeface="Consolas" pitchFamily="49" charset="0"/>
                <a:cs typeface="Consolas" pitchFamily="49" charset="0"/>
              </a:rPr>
              <a:t>pz</a:t>
            </a:r>
            <a:r>
              <a:rPr lang="en-US" sz="1800" dirty="0">
                <a:latin typeface="Consolas" pitchFamily="49" charset="0"/>
                <a:cs typeface="Consolas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98872359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Memory Allocation</a:t>
            </a:r>
            <a:endParaRPr lang="en-CA">
              <a:latin typeface="Arial" charset="0"/>
              <a:cs typeface="Arial" charset="0"/>
            </a:endParaRPr>
          </a:p>
        </p:txBody>
      </p:sp>
      <p:sp>
        <p:nvSpPr>
          <p:cNvPr id="8806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>
                <a:latin typeface="Arial" charset="0"/>
                <a:cs typeface="Arial" charset="0"/>
              </a:rPr>
              <a:t>Consider a linked list where each node is allocated:</a:t>
            </a:r>
          </a:p>
          <a:p>
            <a:pPr lvl="1" algn="ctr">
              <a:buFont typeface="Arial" charset="0"/>
              <a:buNone/>
            </a:pPr>
            <a:r>
              <a:rPr lang="en-CA" dirty="0">
                <a:latin typeface="Consolas" pitchFamily="49" charset="0"/>
                <a:cs typeface="Consolas" pitchFamily="49" charset="0"/>
              </a:rPr>
              <a:t>new Node&lt;Type&gt;( obj )</a:t>
            </a:r>
          </a:p>
          <a:p>
            <a:pPr lvl="1">
              <a:buFont typeface="Arial" charset="0"/>
              <a:buNone/>
            </a:pPr>
            <a:endParaRPr lang="en-CA" dirty="0">
              <a:latin typeface="Arial" charset="0"/>
              <a:cs typeface="Arial" charset="0"/>
            </a:endParaRPr>
          </a:p>
          <a:p>
            <a:r>
              <a:rPr lang="en-CA" dirty="0">
                <a:latin typeface="Arial" charset="0"/>
                <a:cs typeface="Arial" charset="0"/>
              </a:rPr>
              <a:t>Such a call will be made each time a new element is added to the linked list</a:t>
            </a:r>
          </a:p>
          <a:p>
            <a:pPr>
              <a:buFont typeface="Arial" charset="0"/>
              <a:buNone/>
            </a:pPr>
            <a:endParaRPr lang="en-CA" dirty="0">
              <a:latin typeface="Arial" charset="0"/>
              <a:cs typeface="Arial" charset="0"/>
            </a:endParaRPr>
          </a:p>
          <a:p>
            <a:r>
              <a:rPr lang="en-CA" dirty="0">
                <a:latin typeface="Arial" charset="0"/>
                <a:cs typeface="Arial" charset="0"/>
              </a:rPr>
              <a:t>For each </a:t>
            </a:r>
            <a:r>
              <a:rPr lang="en-CA" dirty="0">
                <a:latin typeface="Consolas" pitchFamily="49" charset="0"/>
                <a:cs typeface="Consolas" pitchFamily="49" charset="0"/>
              </a:rPr>
              <a:t>new</a:t>
            </a:r>
            <a:r>
              <a:rPr lang="en-CA" dirty="0">
                <a:latin typeface="Arial" charset="0"/>
                <a:cs typeface="Arial" charset="0"/>
              </a:rPr>
              <a:t>, there must be a corresponding </a:t>
            </a:r>
            <a:r>
              <a:rPr lang="en-CA" dirty="0">
                <a:latin typeface="Consolas" pitchFamily="49" charset="0"/>
                <a:cs typeface="Consolas" pitchFamily="49" charset="0"/>
              </a:rPr>
              <a:t>delete</a:t>
            </a:r>
            <a:r>
              <a:rPr lang="en-CA" dirty="0">
                <a:latin typeface="Arial" charset="0"/>
                <a:cs typeface="Arial" charset="0"/>
              </a:rPr>
              <a:t>:</a:t>
            </a:r>
          </a:p>
          <a:p>
            <a:pPr lvl="1"/>
            <a:r>
              <a:rPr lang="en-CA" dirty="0">
                <a:latin typeface="Arial" charset="0"/>
                <a:cs typeface="Arial" charset="0"/>
              </a:rPr>
              <a:t>Each removal of an object requires a call to </a:t>
            </a:r>
            <a:r>
              <a:rPr lang="en-CA" dirty="0">
                <a:latin typeface="Consolas" pitchFamily="49" charset="0"/>
                <a:cs typeface="Consolas" pitchFamily="49" charset="0"/>
              </a:rPr>
              <a:t>delete</a:t>
            </a:r>
          </a:p>
          <a:p>
            <a:pPr lvl="1"/>
            <a:r>
              <a:rPr lang="en-CA" dirty="0">
                <a:latin typeface="Arial" charset="0"/>
                <a:cs typeface="Arial" charset="0"/>
              </a:rPr>
              <a:t>If a non-empty list is itself being deleted, the destructor must call </a:t>
            </a:r>
            <a:r>
              <a:rPr lang="en-CA" dirty="0">
                <a:latin typeface="Consolas" pitchFamily="49" charset="0"/>
                <a:cs typeface="Consolas" pitchFamily="49" charset="0"/>
              </a:rPr>
              <a:t>delete</a:t>
            </a:r>
            <a:r>
              <a:rPr lang="en-CA" dirty="0">
                <a:latin typeface="Arial" charset="0"/>
                <a:cs typeface="Arial" charset="0"/>
              </a:rPr>
              <a:t> on all remaining nodes</a:t>
            </a:r>
          </a:p>
          <a:p>
            <a:endParaRPr lang="en-CA" dirty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71055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The C++ Preprocessor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C++ is based on C, which was written in the early 1970s</a:t>
            </a:r>
          </a:p>
          <a:p>
            <a:pPr>
              <a:buFont typeface="Arial" charset="0"/>
              <a:buNone/>
            </a:pPr>
            <a:endParaRPr lang="en-US" dirty="0">
              <a:latin typeface="Arial" charset="0"/>
              <a:cs typeface="Arial" charset="0"/>
            </a:endParaRPr>
          </a:p>
          <a:p>
            <a:r>
              <a:rPr lang="en-US" dirty="0">
                <a:latin typeface="Arial" charset="0"/>
                <a:cs typeface="Arial" charset="0"/>
              </a:rPr>
              <a:t>Any command starting with a </a:t>
            </a:r>
            <a:r>
              <a:rPr lang="en-US" b="1" dirty="0">
                <a:latin typeface="Courier New" pitchFamily="49" charset="0"/>
                <a:cs typeface="Arial" charset="0"/>
              </a:rPr>
              <a:t>#</a:t>
            </a:r>
            <a:r>
              <a:rPr lang="en-US" dirty="0">
                <a:latin typeface="Arial" charset="0"/>
                <a:cs typeface="Arial" charset="0"/>
              </a:rPr>
              <a:t> in the first column is not a C/C++ statement, but rather a preprocessor statement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The preprocessor performed very basic text-based (or </a:t>
            </a:r>
            <a:r>
              <a:rPr lang="en-US" i="1" dirty="0">
                <a:latin typeface="Arial" charset="0"/>
                <a:cs typeface="Arial" charset="0"/>
              </a:rPr>
              <a:t>lexical</a:t>
            </a:r>
            <a:r>
              <a:rPr lang="en-US" dirty="0">
                <a:latin typeface="Arial" charset="0"/>
                <a:cs typeface="Arial" charset="0"/>
              </a:rPr>
              <a:t>) substitutions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The output is sent to the compiler</a:t>
            </a:r>
          </a:p>
        </p:txBody>
      </p:sp>
    </p:spTree>
    <p:extLst>
      <p:ext uri="{BB962C8B-B14F-4D97-AF65-F5344CB8AC3E}">
        <p14:creationId xmlns:p14="http://schemas.microsoft.com/office/powerpoint/2010/main" val="206257150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A Quick Introduction to C++</a:t>
            </a:r>
          </a:p>
        </p:txBody>
      </p:sp>
      <p:sp>
        <p:nvSpPr>
          <p:cNvPr id="89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To summarize: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we have seen some of the similarities and differences between C# and C++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these slides touch on all of the topics which you will need to know to implement all of your projects</a:t>
            </a:r>
          </a:p>
        </p:txBody>
      </p:sp>
    </p:spTree>
    <p:extLst>
      <p:ext uri="{BB962C8B-B14F-4D97-AF65-F5344CB8AC3E}">
        <p14:creationId xmlns:p14="http://schemas.microsoft.com/office/powerpoint/2010/main" val="117540148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A Quick Introduction to C++</a:t>
            </a:r>
          </a:p>
        </p:txBody>
      </p:sp>
      <p:sp>
        <p:nvSpPr>
          <p:cNvPr id="901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There is a full C++ course this semester on CS 1420 starting from scratch</a:t>
            </a:r>
          </a:p>
          <a:p>
            <a:pPr>
              <a:buFont typeface="Arial" charset="0"/>
              <a:buNone/>
            </a:pPr>
            <a:endParaRPr lang="en-US" dirty="0">
              <a:latin typeface="Arial" charset="0"/>
              <a:cs typeface="Arial" charset="0"/>
            </a:endParaRPr>
          </a:p>
          <a:p>
            <a:r>
              <a:rPr lang="en-US" dirty="0">
                <a:latin typeface="Arial" charset="0"/>
                <a:cs typeface="Arial" charset="0"/>
              </a:rPr>
              <a:t>The tutorial does not even assume you know what a variable is</a:t>
            </a:r>
          </a:p>
          <a:p>
            <a:pPr>
              <a:buFont typeface="Arial" charset="0"/>
              <a:buNone/>
            </a:pPr>
            <a:endParaRPr lang="en-US" dirty="0">
              <a:latin typeface="Arial" charset="0"/>
              <a:cs typeface="Arial" charset="0"/>
            </a:endParaRPr>
          </a:p>
          <a:p>
            <a:r>
              <a:rPr lang="en-US" dirty="0">
                <a:latin typeface="Arial" charset="0"/>
                <a:cs typeface="Arial" charset="0"/>
              </a:rPr>
              <a:t>There are exercises and example code which you can run yourself</a:t>
            </a:r>
          </a:p>
        </p:txBody>
      </p:sp>
    </p:spTree>
    <p:extLst>
      <p:ext uri="{BB962C8B-B14F-4D97-AF65-F5344CB8AC3E}">
        <p14:creationId xmlns:p14="http://schemas.microsoft.com/office/powerpoint/2010/main" val="23280598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The C++ Preprocessor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The sequence is:</a:t>
            </a:r>
          </a:p>
          <a:p>
            <a:pPr>
              <a:buFontTx/>
              <a:buNone/>
            </a:pPr>
            <a:r>
              <a:rPr lang="en-US" dirty="0">
                <a:latin typeface="Arial" charset="0"/>
                <a:cs typeface="Arial" charset="0"/>
              </a:rPr>
              <a:t>  		</a:t>
            </a:r>
            <a:r>
              <a:rPr lang="en-US" sz="1800" dirty="0">
                <a:latin typeface="Arial" charset="0"/>
                <a:cs typeface="Arial" charset="0"/>
              </a:rPr>
              <a:t>file (</a:t>
            </a:r>
            <a:r>
              <a:rPr lang="en-US" sz="1800" dirty="0" err="1">
                <a:latin typeface="Consolas" pitchFamily="49" charset="0"/>
                <a:cs typeface="Consolas" pitchFamily="49" charset="0"/>
              </a:rPr>
              <a:t>filename.cpp</a:t>
            </a:r>
            <a:r>
              <a:rPr lang="en-US" sz="1800" dirty="0">
                <a:latin typeface="Arial" charset="0"/>
                <a:cs typeface="Arial" charset="0"/>
              </a:rPr>
              <a:t>) → preprocessor → compiler (g++)</a:t>
            </a:r>
          </a:p>
          <a:p>
            <a:pPr>
              <a:buFont typeface="Arial" charset="0"/>
              <a:buNone/>
            </a:pPr>
            <a:endParaRPr lang="en-US" dirty="0">
              <a:latin typeface="Arial" charset="0"/>
              <a:cs typeface="Arial" charset="0"/>
            </a:endParaRPr>
          </a:p>
          <a:p>
            <a:r>
              <a:rPr lang="en-US" dirty="0">
                <a:latin typeface="Arial" charset="0"/>
                <a:cs typeface="Arial" charset="0"/>
              </a:rPr>
              <a:t>Note, this is done automatically by the compiler:  no additional steps are necessary</a:t>
            </a:r>
          </a:p>
          <a:p>
            <a:pPr>
              <a:buFont typeface="Arial" charset="0"/>
              <a:buNone/>
            </a:pPr>
            <a:endParaRPr lang="en-US" dirty="0">
              <a:latin typeface="Arial" charset="0"/>
              <a:cs typeface="Arial" charset="0"/>
            </a:endParaRPr>
          </a:p>
          <a:p>
            <a:r>
              <a:rPr lang="en-US" dirty="0">
                <a:latin typeface="Arial" charset="0"/>
                <a:cs typeface="Arial" charset="0"/>
              </a:rPr>
              <a:t>At the top of any C++ program, you will see one or more directives starting with a </a:t>
            </a:r>
            <a:r>
              <a:rPr lang="en-US" b="1" dirty="0">
                <a:latin typeface="Courier New" pitchFamily="49" charset="0"/>
                <a:cs typeface="Arial" charset="0"/>
              </a:rPr>
              <a:t>#</a:t>
            </a:r>
            <a:r>
              <a:rPr lang="en-US" dirty="0">
                <a:latin typeface="Arial" charset="0"/>
                <a:cs typeface="Arial" charset="0"/>
              </a:rPr>
              <a:t>, </a:t>
            </a:r>
            <a:r>
              <a:rPr lang="en-US" i="1" dirty="0">
                <a:latin typeface="Arial" charset="0"/>
                <a:cs typeface="Arial" charset="0"/>
              </a:rPr>
              <a:t>e</a:t>
            </a:r>
            <a:r>
              <a:rPr lang="en-US" dirty="0">
                <a:latin typeface="Arial" charset="0"/>
                <a:cs typeface="Arial" charset="0"/>
              </a:rPr>
              <a:t>.</a:t>
            </a:r>
            <a:r>
              <a:rPr lang="en-US" i="1" dirty="0">
                <a:latin typeface="Arial" charset="0"/>
                <a:cs typeface="Arial" charset="0"/>
              </a:rPr>
              <a:t>g</a:t>
            </a:r>
            <a:r>
              <a:rPr lang="en-US" dirty="0">
                <a:latin typeface="Arial" charset="0"/>
                <a:cs typeface="Arial" charset="0"/>
              </a:rPr>
              <a:t>.,</a:t>
            </a:r>
          </a:p>
          <a:p>
            <a:pPr lvl="1">
              <a:buFontTx/>
              <a:buNone/>
            </a:pPr>
            <a:r>
              <a:rPr lang="en-US" dirty="0">
                <a:latin typeface="Arial" charset="0"/>
                <a:cs typeface="Arial" charset="0"/>
              </a:rPr>
              <a:t>		</a:t>
            </a:r>
            <a:r>
              <a:rPr lang="en-US" b="1" dirty="0">
                <a:latin typeface="Courier New" pitchFamily="49" charset="0"/>
                <a:cs typeface="Arial" charset="0"/>
              </a:rPr>
              <a:t>#include &lt;iostream&gt;</a:t>
            </a:r>
          </a:p>
        </p:txBody>
      </p:sp>
    </p:spTree>
    <p:extLst>
      <p:ext uri="{BB962C8B-B14F-4D97-AF65-F5344CB8AC3E}">
        <p14:creationId xmlns:p14="http://schemas.microsoft.com/office/powerpoint/2010/main" val="5148649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3210</TotalTime>
  <Words>5330</Words>
  <Application>Microsoft Macintosh PowerPoint</Application>
  <PresentationFormat>Widescreen</PresentationFormat>
  <Paragraphs>866</Paragraphs>
  <Slides>81</Slides>
  <Notes>79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81</vt:i4>
      </vt:variant>
    </vt:vector>
  </HeadingPairs>
  <TitlesOfParts>
    <vt:vector size="87" baseType="lpstr">
      <vt:lpstr>Arial</vt:lpstr>
      <vt:lpstr>Calibri</vt:lpstr>
      <vt:lpstr>Calibri Light</vt:lpstr>
      <vt:lpstr>Consolas</vt:lpstr>
      <vt:lpstr>Courier New</vt:lpstr>
      <vt:lpstr>Office Theme</vt:lpstr>
      <vt:lpstr>CS 2420: C++ Crash Courses</vt:lpstr>
      <vt:lpstr>We Will Use C++ in this Course</vt:lpstr>
      <vt:lpstr>Control Statements</vt:lpstr>
      <vt:lpstr>Operators</vt:lpstr>
      <vt:lpstr>Arrays</vt:lpstr>
      <vt:lpstr>Functions</vt:lpstr>
      <vt:lpstr>C++/C# Differences</vt:lpstr>
      <vt:lpstr>The C++ Preprocessor</vt:lpstr>
      <vt:lpstr>The C++ Preprocessor</vt:lpstr>
      <vt:lpstr>The C++ Preprocessor</vt:lpstr>
      <vt:lpstr>What is the Problem of Preprocessor?</vt:lpstr>
      <vt:lpstr>Libraries</vt:lpstr>
      <vt:lpstr>Libraries</vt:lpstr>
      <vt:lpstr>Libraries</vt:lpstr>
      <vt:lpstr>The C++ Preprocessor</vt:lpstr>
      <vt:lpstr>The C++ Preprocessor</vt:lpstr>
      <vt:lpstr>The C++ Preprocessor</vt:lpstr>
      <vt:lpstr>The File as the Unit of Compilation</vt:lpstr>
      <vt:lpstr>The File as the Unit of Compilation</vt:lpstr>
      <vt:lpstr>The File as the Unit of Compilation</vt:lpstr>
      <vt:lpstr>The File as the Unit of Compilation</vt:lpstr>
      <vt:lpstr>The File as the Unit of Compilation</vt:lpstr>
      <vt:lpstr>Namespaces</vt:lpstr>
      <vt:lpstr>Namespaces</vt:lpstr>
      <vt:lpstr>Namespaces</vt:lpstr>
      <vt:lpstr>Namespaces</vt:lpstr>
      <vt:lpstr>Printing</vt:lpstr>
      <vt:lpstr>Printing</vt:lpstr>
      <vt:lpstr>Printing</vt:lpstr>
      <vt:lpstr>Printing</vt:lpstr>
      <vt:lpstr>Printing</vt:lpstr>
      <vt:lpstr>Introduction to C++</vt:lpstr>
      <vt:lpstr>Classes</vt:lpstr>
      <vt:lpstr>Classes</vt:lpstr>
      <vt:lpstr>Classes</vt:lpstr>
      <vt:lpstr>The Complex Class</vt:lpstr>
      <vt:lpstr>The Complex Class</vt:lpstr>
      <vt:lpstr>The Complex Class</vt:lpstr>
      <vt:lpstr>The Complex Class</vt:lpstr>
      <vt:lpstr>The Complex Class</vt:lpstr>
      <vt:lpstr>Visibility</vt:lpstr>
      <vt:lpstr>Visibility</vt:lpstr>
      <vt:lpstr>Visibility</vt:lpstr>
      <vt:lpstr>Visibility</vt:lpstr>
      <vt:lpstr>Visibility</vt:lpstr>
      <vt:lpstr>Accessors and Mutators</vt:lpstr>
      <vt:lpstr>Accessors and Mutators</vt:lpstr>
      <vt:lpstr>Accessors and Mutators</vt:lpstr>
      <vt:lpstr>Accessors and Mutators</vt:lpstr>
      <vt:lpstr>Accessors and Mutators</vt:lpstr>
      <vt:lpstr>Templates</vt:lpstr>
      <vt:lpstr>Templates</vt:lpstr>
      <vt:lpstr>Templates</vt:lpstr>
      <vt:lpstr>Templates</vt:lpstr>
      <vt:lpstr>Templates</vt:lpstr>
      <vt:lpstr>Templates</vt:lpstr>
      <vt:lpstr>Templates</vt:lpstr>
      <vt:lpstr>Templates</vt:lpstr>
      <vt:lpstr>Templates</vt:lpstr>
      <vt:lpstr>Templates</vt:lpstr>
      <vt:lpstr>Templates</vt:lpstr>
      <vt:lpstr>Templates</vt:lpstr>
      <vt:lpstr>Templates</vt:lpstr>
      <vt:lpstr>Templates</vt:lpstr>
      <vt:lpstr>Pointers</vt:lpstr>
      <vt:lpstr>Pointers</vt:lpstr>
      <vt:lpstr>Pointers</vt:lpstr>
      <vt:lpstr>Pointers</vt:lpstr>
      <vt:lpstr>Pointers</vt:lpstr>
      <vt:lpstr>Pointers</vt:lpstr>
      <vt:lpstr>Pointers</vt:lpstr>
      <vt:lpstr>Pointers</vt:lpstr>
      <vt:lpstr>Memory Allocation</vt:lpstr>
      <vt:lpstr>Memory Allocation</vt:lpstr>
      <vt:lpstr>Memory Allocation</vt:lpstr>
      <vt:lpstr>Memory Allocation</vt:lpstr>
      <vt:lpstr>Memory Allocation</vt:lpstr>
      <vt:lpstr>Memory Allocation</vt:lpstr>
      <vt:lpstr>Memory Allocation</vt:lpstr>
      <vt:lpstr>A Quick Introduction to C++</vt:lpstr>
      <vt:lpstr>A Quick Introduction to C++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Pao-I Chen</dc:creator>
  <cp:lastModifiedBy>Tsung-Wei Huang</cp:lastModifiedBy>
  <cp:revision>719</cp:revision>
  <cp:lastPrinted>2021-08-18T02:54:38Z</cp:lastPrinted>
  <dcterms:created xsi:type="dcterms:W3CDTF">2021-01-05T18:50:35Z</dcterms:created>
  <dcterms:modified xsi:type="dcterms:W3CDTF">2021-08-29T17:35:15Z</dcterms:modified>
</cp:coreProperties>
</file>